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notesSlides/notesSlide3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4.xml" ContentType="application/vnd.openxmlformats-officedocument.presentationml.notesSlide+xml"/>
  <Override PartName="/ppt/media/image4.jpeg" ContentType="image/jpeg"/>
  <Override PartName="/ppt/media/image5.jpeg" ContentType="image/jpeg"/>
  <Override PartName="/ppt/notesSlides/notesSlide5.xml" ContentType="application/vnd.openxmlformats-officedocument.presentationml.notesSlide+xml"/>
  <Override PartName="/ppt/media/image6.jpeg" ContentType="image/jpeg"/>
  <Override PartName="/ppt/notesSlides/notesSlide6.xml" ContentType="application/vnd.openxmlformats-officedocument.presentationml.notesSlide+xml"/>
  <Override PartName="/ppt/media/image7.jpeg" ContentType="image/jpeg"/>
  <Override PartName="/ppt/media/image8.jpe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9.jpeg" ContentType="image/jpe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21793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" name="Shape 1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hape 2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hape 2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hape 2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5" name="Shape 2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hape 3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Shape 3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" name="Shape 1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hape 3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hape 3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hape 3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hape 3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hape 3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hape 3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hape 3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hape 3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hape 3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Shape 4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hape 4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hape 4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Enter speaker notes here.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914162" y="2130425"/>
            <a:ext cx="10360501" cy="14700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962832" y="4406901"/>
            <a:ext cx="10360502" cy="1362076"/>
          </a:xfrm>
          <a:prstGeom prst="rect">
            <a:avLst/>
          </a:prstGeom>
        </p:spPr>
        <p:txBody>
          <a:bodyPr anchor="t"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962832" y="2906713"/>
            <a:ext cx="10360502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09440" y="1600200"/>
            <a:ext cx="53834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09440" y="1535112"/>
            <a:ext cx="5385515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191753" y="1535112"/>
            <a:ext cx="5387631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09442" y="273050"/>
            <a:ext cx="4010039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4765492" y="273050"/>
            <a:ext cx="6813892" cy="585311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half" idx="13"/>
          </p:nvPr>
        </p:nvSpPr>
        <p:spPr>
          <a:xfrm>
            <a:off x="609442" y="1435101"/>
            <a:ext cx="4010039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2389095" y="4800600"/>
            <a:ext cx="7313295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2389095" y="5367337"/>
            <a:ext cx="7313295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09440" y="1600200"/>
            <a:ext cx="109699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320760" y="6414761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9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lofrix.com/products/lofrix-dry.html" TargetMode="External"/><Relationship Id="rId4" Type="http://schemas.openxmlformats.org/officeDocument/2006/relationships/hyperlink" Target="mailto:p.rivera1@Lancaster.ac.uk" TargetMode="Externa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Relationship Id="rId4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>
            <p:ph type="ctrTitle"/>
          </p:nvPr>
        </p:nvSpPr>
        <p:spPr>
          <a:xfrm>
            <a:off x="0" y="708660"/>
            <a:ext cx="12277022" cy="2148840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Wear and contact fatigue properties </a:t>
            </a:r>
            <a:br/>
            <a:r>
              <a:t>of a novel lubricant additive</a:t>
            </a:r>
          </a:p>
        </p:txBody>
      </p:sp>
      <p:sp>
        <p:nvSpPr>
          <p:cNvPr id="95" name="Subtitle 2"/>
          <p:cNvSpPr txBox="1"/>
          <p:nvPr>
            <p:ph type="subTitle" sz="quarter" idx="1"/>
          </p:nvPr>
        </p:nvSpPr>
        <p:spPr>
          <a:xfrm>
            <a:off x="-1" y="3022624"/>
            <a:ext cx="12041108" cy="1339688"/>
          </a:xfrm>
          <a:prstGeom prst="rect">
            <a:avLst/>
          </a:prstGeom>
        </p:spPr>
        <p:txBody>
          <a:bodyPr/>
          <a:lstStyle/>
          <a:p>
            <a:pPr defTabSz="406908">
              <a:spcBef>
                <a:spcPts val="500"/>
              </a:spcBef>
              <a:defRPr sz="2492" u="sng">
                <a:solidFill>
                  <a:srgbClr val="000000"/>
                </a:solidFill>
              </a:defRPr>
            </a:pPr>
            <a:r>
              <a:t>Professor Pedro Rivera</a:t>
            </a:r>
            <a:r>
              <a:rPr baseline="29752" u="none"/>
              <a:t>1,2</a:t>
            </a:r>
            <a:endParaRPr baseline="29752" u="none"/>
          </a:p>
          <a:p>
            <a:pPr defTabSz="406908">
              <a:spcBef>
                <a:spcPts val="500"/>
              </a:spcBef>
              <a:defRPr baseline="29752" sz="2492">
                <a:solidFill>
                  <a:srgbClr val="000000"/>
                </a:solidFill>
              </a:defRPr>
            </a:pPr>
            <a:r>
              <a:t>1</a:t>
            </a:r>
            <a:r>
              <a:rPr baseline="0"/>
              <a:t> Lofrix Associates Limited</a:t>
            </a:r>
            <a:endParaRPr baseline="0"/>
          </a:p>
          <a:p>
            <a:pPr defTabSz="406908">
              <a:spcBef>
                <a:spcPts val="500"/>
              </a:spcBef>
              <a:defRPr baseline="29752" sz="2492">
                <a:solidFill>
                  <a:srgbClr val="000000"/>
                </a:solidFill>
              </a:defRPr>
            </a:pPr>
            <a:r>
              <a:t>2</a:t>
            </a:r>
            <a:r>
              <a:rPr baseline="0"/>
              <a:t> Lancaster University, University of Southampton</a:t>
            </a:r>
          </a:p>
        </p:txBody>
      </p:sp>
      <p:sp>
        <p:nvSpPr>
          <p:cNvPr id="96" name="Slide Number Placeholder 6"/>
          <p:cNvSpPr txBox="1"/>
          <p:nvPr>
            <p:ph type="sldNum" sz="quarter" idx="4294967295"/>
          </p:nvPr>
        </p:nvSpPr>
        <p:spPr>
          <a:xfrm>
            <a:off x="12007443" y="6421520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224" y="5653932"/>
            <a:ext cx="2550438" cy="977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9444" y="5701788"/>
            <a:ext cx="2665689" cy="1085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2261" y="5742937"/>
            <a:ext cx="4176584" cy="912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2"/>
          <p:cNvSpPr txBox="1"/>
          <p:nvPr>
            <p:ph type="title" idx="4294967295"/>
          </p:nvPr>
        </p:nvSpPr>
        <p:spPr>
          <a:xfrm>
            <a:off x="876071" y="129764"/>
            <a:ext cx="10436681" cy="534988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Additives and dry lubrication</a:t>
            </a:r>
          </a:p>
        </p:txBody>
      </p:sp>
      <p:sp>
        <p:nvSpPr>
          <p:cNvPr id="204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59" y="839329"/>
            <a:ext cx="7968726" cy="2229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3597" y="2386612"/>
            <a:ext cx="5346701" cy="4471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Additives and dry lubrication</a:t>
            </a:r>
          </a:p>
        </p:txBody>
      </p:sp>
      <p:sp>
        <p:nvSpPr>
          <p:cNvPr id="211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9503" y="1989164"/>
            <a:ext cx="9144001" cy="307773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Rectangle 5"/>
          <p:cNvSpPr txBox="1"/>
          <p:nvPr/>
        </p:nvSpPr>
        <p:spPr>
          <a:xfrm>
            <a:off x="3843159" y="894834"/>
            <a:ext cx="377402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EDTA – Ethylenediaminetetraacetic acid</a:t>
            </a:r>
          </a:p>
        </p:txBody>
      </p:sp>
      <p:pic>
        <p:nvPicPr>
          <p:cNvPr id="21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3690" y="15029"/>
            <a:ext cx="7520014" cy="6842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Additives and dry lubrication</a:t>
            </a:r>
          </a:p>
        </p:txBody>
      </p:sp>
      <p:sp>
        <p:nvSpPr>
          <p:cNvPr id="219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0" name="Slide Number Placeholder 1"/>
          <p:cNvSpPr txBox="1"/>
          <p:nvPr/>
        </p:nvSpPr>
        <p:spPr>
          <a:xfrm>
            <a:off x="7541264" y="6544524"/>
            <a:ext cx="2042161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12</a:t>
            </a:r>
          </a:p>
        </p:txBody>
      </p:sp>
      <p:pic>
        <p:nvPicPr>
          <p:cNvPr id="22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3600" y="1479194"/>
            <a:ext cx="8103476" cy="5372045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lide Number Placeholder 7"/>
          <p:cNvSpPr txBox="1"/>
          <p:nvPr/>
        </p:nvSpPr>
        <p:spPr>
          <a:xfrm>
            <a:off x="7934784" y="6430552"/>
            <a:ext cx="179937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12</a:t>
            </a:r>
          </a:p>
        </p:txBody>
      </p:sp>
      <p:sp>
        <p:nvSpPr>
          <p:cNvPr id="223" name="TextBox 5"/>
          <p:cNvSpPr txBox="1"/>
          <p:nvPr/>
        </p:nvSpPr>
        <p:spPr>
          <a:xfrm>
            <a:off x="1366847" y="1033375"/>
            <a:ext cx="9052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Tribofilm-microstructure correlation (</a:t>
            </a:r>
            <a:r>
              <a:rPr b="1"/>
              <a:t>M2/ZDDP</a:t>
            </a:r>
            <a:r>
              <a:t>-large residual carbides)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Additives and dry lubrication</a:t>
            </a:r>
          </a:p>
        </p:txBody>
      </p:sp>
      <p:sp>
        <p:nvSpPr>
          <p:cNvPr id="228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5468" y="1355834"/>
            <a:ext cx="5096367" cy="550216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extBox 2"/>
          <p:cNvSpPr txBox="1"/>
          <p:nvPr/>
        </p:nvSpPr>
        <p:spPr>
          <a:xfrm>
            <a:off x="1568132" y="924192"/>
            <a:ext cx="9052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Tribofilm-microstructure correlation (</a:t>
            </a:r>
            <a:r>
              <a:rPr b="1"/>
              <a:t>M2/ZDDP</a:t>
            </a:r>
            <a:r>
              <a:t>-large residual carbides)</a:t>
            </a:r>
          </a:p>
        </p:txBody>
      </p:sp>
      <p:sp>
        <p:nvSpPr>
          <p:cNvPr id="231" name="TextBox 3"/>
          <p:cNvSpPr txBox="1"/>
          <p:nvPr/>
        </p:nvSpPr>
        <p:spPr>
          <a:xfrm>
            <a:off x="-25401" y="6589735"/>
            <a:ext cx="4847145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Jelitay Rydel et al. Tribology International 98 (2016) 74–81; 113 (2017) 13–25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tangle 2"/>
          <p:cNvSpPr txBox="1"/>
          <p:nvPr>
            <p:ph type="title" idx="4294967295"/>
          </p:nvPr>
        </p:nvSpPr>
        <p:spPr>
          <a:xfrm>
            <a:off x="876071" y="129764"/>
            <a:ext cx="10436681" cy="534988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Additives and dry lubrication</a:t>
            </a:r>
          </a:p>
        </p:txBody>
      </p:sp>
      <p:sp>
        <p:nvSpPr>
          <p:cNvPr id="236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7" name="Slide Number Placeholder 1"/>
          <p:cNvSpPr txBox="1"/>
          <p:nvPr/>
        </p:nvSpPr>
        <p:spPr>
          <a:xfrm>
            <a:off x="7541264" y="6544524"/>
            <a:ext cx="2042161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14</a:t>
            </a:r>
          </a:p>
        </p:txBody>
      </p:sp>
      <p:pic>
        <p:nvPicPr>
          <p:cNvPr id="23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4805" y="1486198"/>
            <a:ext cx="8939213" cy="524203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Box 4"/>
          <p:cNvSpPr txBox="1"/>
          <p:nvPr/>
        </p:nvSpPr>
        <p:spPr>
          <a:xfrm>
            <a:off x="1568132" y="924192"/>
            <a:ext cx="9052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Tribofilm-microstructure correlation (</a:t>
            </a:r>
            <a:r>
              <a:rPr b="1"/>
              <a:t>M2/ZDDP</a:t>
            </a:r>
            <a:r>
              <a:t>-large residual carbides)</a:t>
            </a:r>
          </a:p>
        </p:txBody>
      </p:sp>
      <p:sp>
        <p:nvSpPr>
          <p:cNvPr id="240" name="TextBox 5"/>
          <p:cNvSpPr txBox="1"/>
          <p:nvPr/>
        </p:nvSpPr>
        <p:spPr>
          <a:xfrm>
            <a:off x="-25401" y="6589735"/>
            <a:ext cx="4847145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Jelitay Rydel et al. Tribology International 98 (2016) 74–81; 113 (2017) 13–25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3"/>
          <p:cNvSpPr txBox="1"/>
          <p:nvPr/>
        </p:nvSpPr>
        <p:spPr>
          <a:xfrm>
            <a:off x="790366" y="664647"/>
            <a:ext cx="9052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Tribofilm-microstructure correlation (</a:t>
            </a:r>
            <a:r>
              <a:rPr b="1"/>
              <a:t>16MnCr5/ZDDP</a:t>
            </a:r>
            <a:r>
              <a:t>)</a:t>
            </a:r>
          </a:p>
        </p:txBody>
      </p:sp>
      <p:sp>
        <p:nvSpPr>
          <p:cNvPr id="245" name="Slide Number Placeholder 7"/>
          <p:cNvSpPr txBox="1"/>
          <p:nvPr>
            <p:ph type="sldNum" sz="quarter" idx="4294967295"/>
          </p:nvPr>
        </p:nvSpPr>
        <p:spPr>
          <a:xfrm>
            <a:off x="11320760" y="6414761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3786" y="1064757"/>
            <a:ext cx="5381250" cy="5793244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 2"/>
          <p:cNvSpPr txBox="1"/>
          <p:nvPr/>
        </p:nvSpPr>
        <p:spPr>
          <a:xfrm>
            <a:off x="921791" y="129764"/>
            <a:ext cx="10345241" cy="534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448055">
              <a:lnSpc>
                <a:spcPct val="90000"/>
              </a:lnSpc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Additives and dry lubrication</a:t>
            </a:r>
          </a:p>
        </p:txBody>
      </p:sp>
      <p:sp>
        <p:nvSpPr>
          <p:cNvPr id="248" name="TextBox 4"/>
          <p:cNvSpPr txBox="1"/>
          <p:nvPr/>
        </p:nvSpPr>
        <p:spPr>
          <a:xfrm>
            <a:off x="-25401" y="6589735"/>
            <a:ext cx="4847145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Jelitay Rydel et al. Tribology International 98 (2016) 74–81; 113 (2017) 13–25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3"/>
          <p:cNvSpPr txBox="1"/>
          <p:nvPr/>
        </p:nvSpPr>
        <p:spPr>
          <a:xfrm>
            <a:off x="1410477" y="851337"/>
            <a:ext cx="9052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Tribofilm-microstructure correlation (</a:t>
            </a:r>
            <a:r>
              <a:rPr b="1"/>
              <a:t>16MnCr5/ZDDP</a:t>
            </a:r>
            <a:r>
              <a:t>)</a:t>
            </a:r>
          </a:p>
        </p:txBody>
      </p:sp>
      <p:sp>
        <p:nvSpPr>
          <p:cNvPr id="251" name="Slide Number Placeholder 7"/>
          <p:cNvSpPr txBox="1"/>
          <p:nvPr>
            <p:ph type="sldNum" sz="quarter" idx="4294967295"/>
          </p:nvPr>
        </p:nvSpPr>
        <p:spPr>
          <a:xfrm>
            <a:off x="11320760" y="6414761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6078" y="1465000"/>
            <a:ext cx="8926250" cy="513130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Rectangle 2"/>
          <p:cNvSpPr txBox="1"/>
          <p:nvPr/>
        </p:nvSpPr>
        <p:spPr>
          <a:xfrm>
            <a:off x="921791" y="129764"/>
            <a:ext cx="10345241" cy="534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448055">
              <a:lnSpc>
                <a:spcPct val="90000"/>
              </a:lnSpc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Additives and dry lubrication</a:t>
            </a:r>
          </a:p>
        </p:txBody>
      </p:sp>
      <p:sp>
        <p:nvSpPr>
          <p:cNvPr id="254" name="TextBox 4"/>
          <p:cNvSpPr txBox="1"/>
          <p:nvPr/>
        </p:nvSpPr>
        <p:spPr>
          <a:xfrm>
            <a:off x="-25401" y="6589735"/>
            <a:ext cx="4847145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Jelitay Rydel et al. Tribology International 98 (2016) 74–81; 113 (2017) 13–25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Box 3"/>
          <p:cNvSpPr txBox="1"/>
          <p:nvPr/>
        </p:nvSpPr>
        <p:spPr>
          <a:xfrm>
            <a:off x="1662724" y="693682"/>
            <a:ext cx="9052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Tribofilm-microstructure correlation (</a:t>
            </a:r>
            <a:r>
              <a:rPr b="1"/>
              <a:t>summary</a:t>
            </a:r>
            <a:r>
              <a:t>)</a:t>
            </a:r>
          </a:p>
        </p:txBody>
      </p:sp>
      <p:sp>
        <p:nvSpPr>
          <p:cNvPr id="257" name="Slide Number Placeholder 7"/>
          <p:cNvSpPr txBox="1"/>
          <p:nvPr>
            <p:ph type="sldNum" sz="quarter" idx="4294967295"/>
          </p:nvPr>
        </p:nvSpPr>
        <p:spPr>
          <a:xfrm>
            <a:off x="11320760" y="6414761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0879" y="998483"/>
            <a:ext cx="6334178" cy="5660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Rectangle 2"/>
          <p:cNvSpPr txBox="1"/>
          <p:nvPr/>
        </p:nvSpPr>
        <p:spPr>
          <a:xfrm>
            <a:off x="921791" y="129764"/>
            <a:ext cx="10345241" cy="534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448055">
              <a:lnSpc>
                <a:spcPct val="90000"/>
              </a:lnSpc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Additives and dry lubrication</a:t>
            </a:r>
          </a:p>
        </p:txBody>
      </p:sp>
      <p:sp>
        <p:nvSpPr>
          <p:cNvPr id="260" name="TextBox 4"/>
          <p:cNvSpPr txBox="1"/>
          <p:nvPr/>
        </p:nvSpPr>
        <p:spPr>
          <a:xfrm>
            <a:off x="9226020" y="5063359"/>
            <a:ext cx="23105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CI = Corrosion inhibitor</a:t>
            </a:r>
          </a:p>
        </p:txBody>
      </p:sp>
      <p:sp>
        <p:nvSpPr>
          <p:cNvPr id="261" name="TextBox 5"/>
          <p:cNvSpPr txBox="1"/>
          <p:nvPr/>
        </p:nvSpPr>
        <p:spPr>
          <a:xfrm>
            <a:off x="-25401" y="6589735"/>
            <a:ext cx="4847145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Jelitay Rydel et al. Tribology International 98 (2016) 74–81; 113 (2017) 13–25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"/>
          <p:cNvSpPr txBox="1"/>
          <p:nvPr>
            <p:ph type="title" idx="4294967295"/>
          </p:nvPr>
        </p:nvSpPr>
        <p:spPr>
          <a:xfrm>
            <a:off x="749948" y="2072936"/>
            <a:ext cx="10436681" cy="2712129"/>
          </a:xfrm>
          <a:prstGeom prst="rect">
            <a:avLst/>
          </a:prstGeom>
        </p:spPr>
        <p:txBody>
          <a:bodyPr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  <a:r>
              <a:t>What is the tribofilm structure in dry lubricants?</a:t>
            </a:r>
            <a:br/>
            <a:br/>
            <a:r>
              <a:t>Can pressure be avoided?</a:t>
            </a:r>
            <a:br/>
            <a:br/>
            <a:r>
              <a:t>Is a wet lubricant required?</a:t>
            </a:r>
          </a:p>
        </p:txBody>
      </p:sp>
      <p:sp>
        <p:nvSpPr>
          <p:cNvPr id="264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 2"/>
          <p:cNvSpPr txBox="1"/>
          <p:nvPr>
            <p:ph type="title" idx="4294967295"/>
          </p:nvPr>
        </p:nvSpPr>
        <p:spPr>
          <a:xfrm>
            <a:off x="-104430" y="283829"/>
            <a:ext cx="12293256" cy="534988"/>
          </a:xfrm>
          <a:prstGeom prst="rect">
            <a:avLst/>
          </a:prstGeom>
        </p:spPr>
        <p:txBody>
          <a:bodyPr/>
          <a:lstStyle/>
          <a:p>
            <a:pPr defTabSz="214884">
              <a:defRPr b="1" sz="1504">
                <a:latin typeface="Arial"/>
                <a:ea typeface="Arial"/>
                <a:cs typeface="Arial"/>
                <a:sym typeface="Arial"/>
              </a:defRPr>
            </a:pPr>
            <a:r>
              <a:t>3. Anti-wear capabilities – roller -&amp; spindle / shaft &amp; break</a:t>
            </a:r>
            <a:br/>
          </a:p>
        </p:txBody>
      </p:sp>
      <p:sp>
        <p:nvSpPr>
          <p:cNvPr id="269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34" y="648953"/>
            <a:ext cx="2907447" cy="2780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1744" y="648953"/>
            <a:ext cx="3485543" cy="285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1405" y="3500097"/>
            <a:ext cx="4156287" cy="3357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67163" y="1000689"/>
            <a:ext cx="5025493" cy="4590214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extBox 1"/>
          <p:cNvSpPr txBox="1"/>
          <p:nvPr/>
        </p:nvSpPr>
        <p:spPr>
          <a:xfrm>
            <a:off x="6253479" y="6420282"/>
            <a:ext cx="4376984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Courtesy: Professor Andrew Ball, University of Huddresfield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Content</a:t>
            </a:r>
          </a:p>
        </p:txBody>
      </p:sp>
      <p:sp>
        <p:nvSpPr>
          <p:cNvPr id="102" name="Slide Number Placeholder 6"/>
          <p:cNvSpPr txBox="1"/>
          <p:nvPr>
            <p:ph type="sldNum" sz="quarter" idx="4294967295"/>
          </p:nvPr>
        </p:nvSpPr>
        <p:spPr>
          <a:xfrm>
            <a:off x="12007443" y="6421520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3" name="TextBox 1"/>
          <p:cNvSpPr txBox="1"/>
          <p:nvPr/>
        </p:nvSpPr>
        <p:spPr>
          <a:xfrm>
            <a:off x="921792" y="1219200"/>
            <a:ext cx="7323793" cy="368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spcBef>
                <a:spcPts val="800"/>
              </a:spcBef>
              <a:buSzPct val="100000"/>
              <a:buAutoNum type="arabicPeriod" startAt="1"/>
              <a:defRPr sz="2400"/>
            </a:pPr>
            <a:r>
              <a:t>Friction and tribofilm formation</a:t>
            </a:r>
          </a:p>
          <a:p>
            <a:pPr marL="342900" indent="-342900">
              <a:spcBef>
                <a:spcPts val="800"/>
              </a:spcBef>
              <a:buSzPct val="100000"/>
              <a:buAutoNum type="arabicPeriod" startAt="1"/>
              <a:defRPr sz="2400"/>
            </a:pPr>
            <a:r>
              <a:t>Additives and dry lubrication</a:t>
            </a:r>
          </a:p>
          <a:p>
            <a:pPr marL="342900" indent="-342900">
              <a:spcBef>
                <a:spcPts val="800"/>
              </a:spcBef>
              <a:buSzPct val="100000"/>
              <a:buAutoNum type="arabicPeriod" startAt="1"/>
              <a:defRPr sz="2400"/>
            </a:pPr>
            <a:r>
              <a:t>Anti-wear capabilities – roller -&amp; spindle / shaft &amp; break</a:t>
            </a:r>
          </a:p>
          <a:p>
            <a:pPr marL="342900" indent="-342900">
              <a:spcBef>
                <a:spcPts val="800"/>
              </a:spcBef>
              <a:buSzPct val="100000"/>
              <a:buAutoNum type="arabicPeriod" startAt="1"/>
              <a:defRPr sz="2400"/>
            </a:pPr>
            <a:r>
              <a:t>Tribofilm adhesion – cutting tools</a:t>
            </a:r>
          </a:p>
          <a:p>
            <a:pPr marL="342900" indent="-342900">
              <a:spcBef>
                <a:spcPts val="800"/>
              </a:spcBef>
              <a:buSzPct val="100000"/>
              <a:buAutoNum type="arabicPeriod" startAt="1"/>
              <a:defRPr sz="2400"/>
            </a:pPr>
            <a:r>
              <a:t>Evolution of coefficient of friction – rails steels</a:t>
            </a:r>
          </a:p>
          <a:p>
            <a:pPr marL="342900" indent="-342900">
              <a:spcBef>
                <a:spcPts val="800"/>
              </a:spcBef>
              <a:buSzPct val="100000"/>
              <a:buAutoNum type="arabicPeriod" startAt="1"/>
              <a:defRPr sz="2400"/>
            </a:pPr>
            <a:r>
              <a:t>Nature of tribofilm – chemistry</a:t>
            </a:r>
          </a:p>
          <a:p>
            <a:pPr marL="342900" indent="-342900">
              <a:spcBef>
                <a:spcPts val="800"/>
              </a:spcBef>
              <a:buSzPct val="100000"/>
              <a:buAutoNum type="arabicPeriod" startAt="1"/>
              <a:defRPr sz="2400"/>
            </a:pPr>
            <a:r>
              <a:t>Nature of tribofilm – physical properties</a:t>
            </a:r>
          </a:p>
          <a:p>
            <a:pPr marL="342900" indent="-342900">
              <a:spcBef>
                <a:spcPts val="800"/>
              </a:spcBef>
              <a:buSzPct val="100000"/>
              <a:buAutoNum type="arabicPeriod" startAt="1"/>
              <a:defRPr sz="2400"/>
            </a:pPr>
            <a:r>
              <a:t>Statistical tests and future 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ectangle 2"/>
          <p:cNvSpPr txBox="1"/>
          <p:nvPr>
            <p:ph type="title" idx="4294967295"/>
          </p:nvPr>
        </p:nvSpPr>
        <p:spPr>
          <a:xfrm>
            <a:off x="-104430" y="381460"/>
            <a:ext cx="12293256" cy="534988"/>
          </a:xfrm>
          <a:prstGeom prst="rect">
            <a:avLst/>
          </a:prstGeom>
        </p:spPr>
        <p:txBody>
          <a:bodyPr/>
          <a:lstStyle/>
          <a:p>
            <a:pPr defTabSz="214884">
              <a:defRPr b="1" sz="1504">
                <a:latin typeface="Arial"/>
                <a:ea typeface="Arial"/>
                <a:cs typeface="Arial"/>
                <a:sym typeface="Arial"/>
              </a:defRPr>
            </a:pPr>
            <a:r>
              <a:t>3. Anti-wear capabilities – roller -&amp; spindle / shaft &amp; break</a:t>
            </a:r>
            <a:br/>
          </a:p>
        </p:txBody>
      </p:sp>
      <p:sp>
        <p:nvSpPr>
          <p:cNvPr id="279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249" y="1162693"/>
            <a:ext cx="5677493" cy="3882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2378" y="1097870"/>
            <a:ext cx="6079199" cy="395321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extBox 1"/>
          <p:cNvSpPr txBox="1"/>
          <p:nvPr/>
        </p:nvSpPr>
        <p:spPr>
          <a:xfrm>
            <a:off x="6253479" y="6420282"/>
            <a:ext cx="4376290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Courtesy: Professor Andrew Ball, University of Huddersfield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2"/>
          <p:cNvSpPr txBox="1"/>
          <p:nvPr>
            <p:ph type="title" idx="4294967295"/>
          </p:nvPr>
        </p:nvSpPr>
        <p:spPr>
          <a:xfrm>
            <a:off x="-104430" y="381460"/>
            <a:ext cx="12293256" cy="534988"/>
          </a:xfrm>
          <a:prstGeom prst="rect">
            <a:avLst/>
          </a:prstGeom>
        </p:spPr>
        <p:txBody>
          <a:bodyPr/>
          <a:lstStyle/>
          <a:p>
            <a:pPr defTabSz="214884">
              <a:defRPr b="1" sz="1504">
                <a:latin typeface="Arial"/>
                <a:ea typeface="Arial"/>
                <a:cs typeface="Arial"/>
                <a:sym typeface="Arial"/>
              </a:defRPr>
            </a:pPr>
            <a:r>
              <a:t>3. Anti-wear capabilities – roller -&amp; spindle / shaft &amp; break</a:t>
            </a:r>
            <a:br/>
          </a:p>
        </p:txBody>
      </p:sp>
      <p:sp>
        <p:nvSpPr>
          <p:cNvPr id="287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0" y="630482"/>
            <a:ext cx="4101739" cy="324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6166" y="689895"/>
            <a:ext cx="3843823" cy="3029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00" y="3838069"/>
            <a:ext cx="3768547" cy="301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01736" y="3774440"/>
            <a:ext cx="4885511" cy="3027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21374" y="860864"/>
            <a:ext cx="8058795" cy="6081175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extBox 1"/>
          <p:cNvSpPr txBox="1"/>
          <p:nvPr/>
        </p:nvSpPr>
        <p:spPr>
          <a:xfrm>
            <a:off x="10441169" y="5847479"/>
            <a:ext cx="1452881" cy="96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Courtesy: Professor Andrew Ball, University of Huddrersfield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2390" y="691208"/>
            <a:ext cx="9010186" cy="6199669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Rectangle 2"/>
          <p:cNvSpPr/>
          <p:nvPr/>
        </p:nvSpPr>
        <p:spPr>
          <a:xfrm>
            <a:off x="3958683" y="839329"/>
            <a:ext cx="2509026" cy="632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0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4. Tribofilm adhesion – cutting tools</a:t>
            </a:r>
          </a:p>
        </p:txBody>
      </p:sp>
      <p:sp>
        <p:nvSpPr>
          <p:cNvPr id="301" name="TextBox 1"/>
          <p:cNvSpPr txBox="1"/>
          <p:nvPr/>
        </p:nvSpPr>
        <p:spPr>
          <a:xfrm>
            <a:off x="45720" y="6334779"/>
            <a:ext cx="4511040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/>
            </a:pPr>
            <a:r>
              <a:t>Steve Townley, Advanced Manufacturing </a:t>
            </a:r>
          </a:p>
          <a:p>
            <a:pPr>
              <a:defRPr sz="1400"/>
            </a:pPr>
            <a:r>
              <a:t>and Research Centre, University of Sheffield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ectangle 2"/>
          <p:cNvSpPr txBox="1"/>
          <p:nvPr>
            <p:ph type="title" idx="4294967295"/>
          </p:nvPr>
        </p:nvSpPr>
        <p:spPr>
          <a:xfrm>
            <a:off x="7488745" y="304342"/>
            <a:ext cx="4944865" cy="534989"/>
          </a:xfrm>
          <a:prstGeom prst="rect">
            <a:avLst/>
          </a:prstGeom>
        </p:spPr>
        <p:txBody>
          <a:bodyPr/>
          <a:lstStyle/>
          <a:p>
            <a:pPr defTabSz="214884">
              <a:defRPr b="1" sz="1504">
                <a:latin typeface="Arial"/>
                <a:ea typeface="Arial"/>
                <a:cs typeface="Arial"/>
                <a:sym typeface="Arial"/>
              </a:defRPr>
            </a:pPr>
            <a:r>
              <a:t>4. Tribofilm adhesion </a:t>
            </a:r>
            <a:br/>
            <a:r>
              <a:t>– cutting tools</a:t>
            </a:r>
          </a:p>
        </p:txBody>
      </p:sp>
      <p:sp>
        <p:nvSpPr>
          <p:cNvPr id="306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129765"/>
            <a:ext cx="6701885" cy="6921977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extBox 1"/>
          <p:cNvSpPr txBox="1"/>
          <p:nvPr/>
        </p:nvSpPr>
        <p:spPr>
          <a:xfrm>
            <a:off x="7198360" y="6030438"/>
            <a:ext cx="4511041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Steve Townley, Advanced Manufacturing and Research Centre, University of Sheffield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7907" y="64882"/>
            <a:ext cx="9680918" cy="6728236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ctangle 2"/>
          <p:cNvSpPr txBox="1"/>
          <p:nvPr>
            <p:ph type="title" idx="4294967295"/>
          </p:nvPr>
        </p:nvSpPr>
        <p:spPr>
          <a:xfrm>
            <a:off x="0" y="259737"/>
            <a:ext cx="5569333" cy="534988"/>
          </a:xfrm>
          <a:prstGeom prst="rect">
            <a:avLst/>
          </a:prstGeom>
        </p:spPr>
        <p:txBody>
          <a:bodyPr/>
          <a:lstStyle>
            <a:lvl1pPr algn="l" defTabSz="356615">
              <a:defRPr b="1" sz="249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4. Tribofilm adhesion – cutting tools</a:t>
            </a:r>
          </a:p>
        </p:txBody>
      </p:sp>
      <p:sp>
        <p:nvSpPr>
          <p:cNvPr id="315" name="Rectangle 2"/>
          <p:cNvSpPr/>
          <p:nvPr/>
        </p:nvSpPr>
        <p:spPr>
          <a:xfrm>
            <a:off x="10055225" y="5322120"/>
            <a:ext cx="2509025" cy="632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6" name="TextBox 1"/>
          <p:cNvSpPr txBox="1"/>
          <p:nvPr/>
        </p:nvSpPr>
        <p:spPr>
          <a:xfrm>
            <a:off x="45720" y="6336653"/>
            <a:ext cx="4511040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Steve Townley, Advanced Manufacturing and Research Centre, University of Sheffield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5. Evolution of coefficient of friction – rails steels</a:t>
            </a:r>
          </a:p>
        </p:txBody>
      </p:sp>
      <p:sp>
        <p:nvSpPr>
          <p:cNvPr id="321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88" y="1014759"/>
            <a:ext cx="4352114" cy="2737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23184" y="1613853"/>
            <a:ext cx="7965641" cy="413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5624" y="4450422"/>
            <a:ext cx="3907561" cy="191268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extBox 1"/>
          <p:cNvSpPr txBox="1"/>
          <p:nvPr/>
        </p:nvSpPr>
        <p:spPr>
          <a:xfrm>
            <a:off x="6050279" y="6360159"/>
            <a:ext cx="40285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Courtesy Professor Roger Lewis, University of Sheffield</a:t>
            </a:r>
          </a:p>
        </p:txBody>
      </p:sp>
      <p:sp>
        <p:nvSpPr>
          <p:cNvPr id="326" name="TextBox 3"/>
          <p:cNvSpPr txBox="1"/>
          <p:nvPr/>
        </p:nvSpPr>
        <p:spPr>
          <a:xfrm>
            <a:off x="753475" y="1867716"/>
            <a:ext cx="1420601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No lubrication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5. Evolution of coefficient of friction – rails steels</a:t>
            </a:r>
          </a:p>
        </p:txBody>
      </p:sp>
      <p:sp>
        <p:nvSpPr>
          <p:cNvPr id="331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14" y="1155646"/>
            <a:ext cx="7278132" cy="4803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42445" y="1155646"/>
            <a:ext cx="4478735" cy="3892909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TextBox 1"/>
          <p:cNvSpPr txBox="1"/>
          <p:nvPr/>
        </p:nvSpPr>
        <p:spPr>
          <a:xfrm>
            <a:off x="203650" y="6433570"/>
            <a:ext cx="40285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Courtesy Professor Roger Lewis, University of Sheffield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5. Evolution of coefficient of friction – rails steels</a:t>
            </a:r>
          </a:p>
        </p:txBody>
      </p:sp>
      <p:sp>
        <p:nvSpPr>
          <p:cNvPr id="339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07320"/>
            <a:ext cx="6409445" cy="4230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8220" y="2684814"/>
            <a:ext cx="7000605" cy="180015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TextBox 1"/>
          <p:cNvSpPr txBox="1"/>
          <p:nvPr/>
        </p:nvSpPr>
        <p:spPr>
          <a:xfrm>
            <a:off x="4580028" y="6433570"/>
            <a:ext cx="40285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Courtesy Professor Roger Lewis, University of Sheffield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70" y="3093480"/>
            <a:ext cx="4768066" cy="1784665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Rectangle 2"/>
          <p:cNvSpPr txBox="1"/>
          <p:nvPr>
            <p:ph type="title" idx="4294967295"/>
          </p:nvPr>
        </p:nvSpPr>
        <p:spPr>
          <a:xfrm>
            <a:off x="-267452" y="1288264"/>
            <a:ext cx="5307016" cy="954054"/>
          </a:xfrm>
          <a:prstGeom prst="rect">
            <a:avLst/>
          </a:prstGeom>
        </p:spPr>
        <p:txBody>
          <a:bodyPr/>
          <a:lstStyle/>
          <a:p>
            <a:pPr defTabSz="429768">
              <a:defRPr b="1" sz="3008">
                <a:latin typeface="Arial"/>
                <a:ea typeface="Arial"/>
                <a:cs typeface="Arial"/>
                <a:sym typeface="Arial"/>
              </a:defRPr>
            </a:pPr>
            <a:r>
              <a:t>6. Nature of tribolayer </a:t>
            </a:r>
            <a:br/>
            <a:r>
              <a:t>– chemistry</a:t>
            </a:r>
          </a:p>
        </p:txBody>
      </p:sp>
      <p:pic>
        <p:nvPicPr>
          <p:cNvPr id="34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1551" t="0" r="0" b="0"/>
          <a:stretch>
            <a:fillRect/>
          </a:stretch>
        </p:blipFill>
        <p:spPr>
          <a:xfrm>
            <a:off x="4906235" y="2151036"/>
            <a:ext cx="7316355" cy="4303357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0" name="TextBox 5"/>
          <p:cNvSpPr txBox="1"/>
          <p:nvPr/>
        </p:nvSpPr>
        <p:spPr>
          <a:xfrm>
            <a:off x="183890" y="6544888"/>
            <a:ext cx="38889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Courtesy of Jeffrey M. Guevremont, Afton Chemicals</a:t>
            </a:r>
          </a:p>
        </p:txBody>
      </p:sp>
      <p:sp>
        <p:nvSpPr>
          <p:cNvPr id="351" name="TextBox 8"/>
          <p:cNvSpPr txBox="1"/>
          <p:nvPr/>
        </p:nvSpPr>
        <p:spPr>
          <a:xfrm>
            <a:off x="45720" y="2344734"/>
            <a:ext cx="4842679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Three classes of ashless antiwear additives studied </a:t>
            </a:r>
          </a:p>
          <a:p>
            <a:pPr/>
            <a:r>
              <a:t>R groups were also varied</a:t>
            </a:r>
          </a:p>
        </p:txBody>
      </p:sp>
      <p:pic>
        <p:nvPicPr>
          <p:cNvPr id="352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06235" y="16157"/>
            <a:ext cx="7247388" cy="2226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6. Nature of tribolayer – Lofrix chemistry</a:t>
            </a:r>
          </a:p>
        </p:txBody>
      </p:sp>
      <p:sp>
        <p:nvSpPr>
          <p:cNvPr id="357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8" name="TextBox 2"/>
          <p:cNvSpPr txBox="1"/>
          <p:nvPr/>
        </p:nvSpPr>
        <p:spPr>
          <a:xfrm>
            <a:off x="3131996" y="1690753"/>
            <a:ext cx="82164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Alkanes</a:t>
            </a:r>
          </a:p>
        </p:txBody>
      </p:sp>
      <p:pic>
        <p:nvPicPr>
          <p:cNvPr id="35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4730" y="1250825"/>
            <a:ext cx="4984270" cy="138386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extBox 6"/>
          <p:cNvSpPr txBox="1"/>
          <p:nvPr/>
        </p:nvSpPr>
        <p:spPr>
          <a:xfrm>
            <a:off x="245028" y="6488657"/>
            <a:ext cx="7264324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* Institute for Health and Consumer Protection European Chemicals Bureau, I-21020 Ispra (VA) Italy</a:t>
            </a:r>
          </a:p>
        </p:txBody>
      </p:sp>
      <p:grpSp>
        <p:nvGrpSpPr>
          <p:cNvPr id="364" name="Group 9"/>
          <p:cNvGrpSpPr/>
          <p:nvPr/>
        </p:nvGrpSpPr>
        <p:grpSpPr>
          <a:xfrm>
            <a:off x="2015888" y="2862984"/>
            <a:ext cx="7954130" cy="3500127"/>
            <a:chOff x="0" y="0"/>
            <a:chExt cx="7954128" cy="3500126"/>
          </a:xfrm>
        </p:grpSpPr>
        <p:pic>
          <p:nvPicPr>
            <p:cNvPr id="361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60037"/>
            <a:stretch>
              <a:fillRect/>
            </a:stretch>
          </p:blipFill>
          <p:spPr>
            <a:xfrm>
              <a:off x="181728" y="97567"/>
              <a:ext cx="7772401" cy="1613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2" name="TextBox 7"/>
            <p:cNvSpPr txBox="1"/>
            <p:nvPr/>
          </p:nvSpPr>
          <p:spPr>
            <a:xfrm>
              <a:off x="0" y="0"/>
              <a:ext cx="217994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*</a:t>
              </a:r>
            </a:p>
          </p:txBody>
        </p:sp>
        <p:pic>
          <p:nvPicPr>
            <p:cNvPr id="363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53547" r="0" b="2165"/>
            <a:stretch>
              <a:fillRect/>
            </a:stretch>
          </p:blipFill>
          <p:spPr>
            <a:xfrm>
              <a:off x="104321" y="1711508"/>
              <a:ext cx="7772401" cy="1788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5" name="Rectangle 10"/>
          <p:cNvSpPr/>
          <p:nvPr/>
        </p:nvSpPr>
        <p:spPr>
          <a:xfrm>
            <a:off x="3086276" y="1119777"/>
            <a:ext cx="5712284" cy="146276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6" name="Rectangle 11"/>
          <p:cNvSpPr/>
          <p:nvPr/>
        </p:nvSpPr>
        <p:spPr>
          <a:xfrm>
            <a:off x="1970169" y="2835005"/>
            <a:ext cx="7999849" cy="352810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 txBox="1"/>
          <p:nvPr>
            <p:ph type="title"/>
          </p:nvPr>
        </p:nvSpPr>
        <p:spPr>
          <a:xfrm>
            <a:off x="609439" y="-90395"/>
            <a:ext cx="10969943" cy="11430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Wet lubrication</a:t>
            </a:r>
          </a:p>
        </p:txBody>
      </p:sp>
      <p:sp>
        <p:nvSpPr>
          <p:cNvPr id="108" name="Slide Number Placeholder 6"/>
          <p:cNvSpPr txBox="1"/>
          <p:nvPr>
            <p:ph type="sldNum" sz="quarter" idx="4294967295"/>
          </p:nvPr>
        </p:nvSpPr>
        <p:spPr>
          <a:xfrm>
            <a:off x="11981696" y="6395379"/>
            <a:ext cx="207130" cy="3005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9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1921" y="784716"/>
            <a:ext cx="8404981" cy="5943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/>
          <a:p>
            <a:pPr defTabSz="214884">
              <a:defRPr b="1" sz="1504">
                <a:latin typeface="Arial"/>
                <a:ea typeface="Arial"/>
                <a:cs typeface="Arial"/>
                <a:sym typeface="Arial"/>
              </a:defRPr>
            </a:pPr>
            <a:r>
              <a:t>7. Nature of tribolayer – physical properties</a:t>
            </a:r>
            <a:br/>
          </a:p>
        </p:txBody>
      </p:sp>
      <p:sp>
        <p:nvSpPr>
          <p:cNvPr id="371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308" y="657190"/>
            <a:ext cx="6780612" cy="583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86001" y="1534160"/>
            <a:ext cx="4221818" cy="279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TextBox 5"/>
          <p:cNvSpPr txBox="1"/>
          <p:nvPr/>
        </p:nvSpPr>
        <p:spPr>
          <a:xfrm>
            <a:off x="245027" y="6488657"/>
            <a:ext cx="474578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Courtesy: Zhang et al. Tribology International 173 (2022) 107637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97"/>
          <a:stretch>
            <a:fillRect/>
          </a:stretch>
        </p:blipFill>
        <p:spPr>
          <a:xfrm>
            <a:off x="-2" y="490342"/>
            <a:ext cx="12188826" cy="5252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479" y="4019127"/>
            <a:ext cx="3169922" cy="2803419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extBox 6"/>
          <p:cNvSpPr txBox="1"/>
          <p:nvPr/>
        </p:nvSpPr>
        <p:spPr>
          <a:xfrm>
            <a:off x="4105828" y="6281846"/>
            <a:ext cx="4794744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Courtesy: Khanmohammadi et al. Tribology Letters (2020) 68:130</a:t>
            </a:r>
          </a:p>
        </p:txBody>
      </p:sp>
      <p:sp>
        <p:nvSpPr>
          <p:cNvPr id="382" name="Rectangle 2"/>
          <p:cNvSpPr txBox="1"/>
          <p:nvPr>
            <p:ph type="title" idx="4294967295"/>
          </p:nvPr>
        </p:nvSpPr>
        <p:spPr>
          <a:xfrm>
            <a:off x="806364" y="50342"/>
            <a:ext cx="10436681" cy="534988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7. Nature of tribolayer – physical properties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Rectangle 2"/>
          <p:cNvSpPr txBox="1"/>
          <p:nvPr>
            <p:ph type="title" idx="4294967295"/>
          </p:nvPr>
        </p:nvSpPr>
        <p:spPr>
          <a:xfrm>
            <a:off x="876071" y="141572"/>
            <a:ext cx="10436681" cy="534988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8. Statistical tests and future work</a:t>
            </a:r>
          </a:p>
        </p:txBody>
      </p:sp>
      <p:sp>
        <p:nvSpPr>
          <p:cNvPr id="387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8" name="TextBox 1"/>
          <p:cNvSpPr txBox="1"/>
          <p:nvPr/>
        </p:nvSpPr>
        <p:spPr>
          <a:xfrm>
            <a:off x="137046" y="797509"/>
            <a:ext cx="11280095" cy="5626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/>
            </a:pPr>
            <a:r>
              <a:t>Flat washer – ball testing (MTM machine)</a:t>
            </a:r>
          </a:p>
          <a:p>
            <a:pPr marL="457200" indent="-457200">
              <a:buSzPct val="100000"/>
              <a:buAutoNum type="arabicPeriod" startAt="1"/>
              <a:defRPr sz="2800"/>
            </a:pPr>
          </a:p>
          <a:p>
            <a:pPr marL="457200" indent="-457200">
              <a:buSzPct val="100000"/>
              <a:buAutoNum type="arabicPeriod" startAt="2"/>
              <a:defRPr sz="2800"/>
            </a:pPr>
          </a:p>
          <a:p>
            <a:pPr marL="457200" indent="-457200">
              <a:buSzPct val="100000"/>
              <a:buAutoNum type="arabicPeriod" startAt="3"/>
              <a:defRPr sz="2800"/>
            </a:pPr>
          </a:p>
          <a:p>
            <a:pPr marL="457200" indent="-457200">
              <a:buSzPct val="100000"/>
              <a:buAutoNum type="arabicPeriod" startAt="4"/>
              <a:defRPr sz="2800"/>
            </a:pPr>
          </a:p>
          <a:p>
            <a:pPr>
              <a:defRPr sz="2800"/>
            </a:pPr>
          </a:p>
          <a:p>
            <a:pPr>
              <a:defRPr sz="2800"/>
            </a:pPr>
          </a:p>
          <a:p>
            <a:pPr>
              <a:defRPr sz="2800"/>
            </a:pPr>
          </a:p>
          <a:p>
            <a:pPr>
              <a:defRPr sz="2800"/>
            </a:pPr>
          </a:p>
          <a:p>
            <a:pPr>
              <a:defRPr sz="2800"/>
            </a:pPr>
            <a:r>
              <a:t>Three ball on rod</a:t>
            </a:r>
          </a:p>
          <a:p>
            <a:pPr marL="457200" indent="-457200">
              <a:buSzPct val="100000"/>
              <a:buAutoNum type="arabicPeriod" startAt="1"/>
              <a:defRPr sz="2800"/>
            </a:pPr>
          </a:p>
          <a:p>
            <a:pPr marL="457200" indent="-457200">
              <a:buSzPct val="100000"/>
              <a:buAutoNum type="arabicPeriod" startAt="2"/>
              <a:defRPr sz="2800"/>
            </a:pPr>
          </a:p>
        </p:txBody>
      </p:sp>
      <p:pic>
        <p:nvPicPr>
          <p:cNvPr id="38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7516" y="1389452"/>
            <a:ext cx="3786197" cy="1839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rcRect l="68474" t="14053" r="993" b="9385"/>
          <a:stretch>
            <a:fillRect/>
          </a:stretch>
        </p:blipFill>
        <p:spPr>
          <a:xfrm>
            <a:off x="2726315" y="3820814"/>
            <a:ext cx="2346961" cy="2802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0287" y="1512809"/>
            <a:ext cx="2090767" cy="1592704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Rectangle 8"/>
          <p:cNvSpPr/>
          <p:nvPr/>
        </p:nvSpPr>
        <p:spPr>
          <a:xfrm>
            <a:off x="91326" y="846402"/>
            <a:ext cx="6232387" cy="238246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3" name="Rectangle 9"/>
          <p:cNvSpPr/>
          <p:nvPr/>
        </p:nvSpPr>
        <p:spPr>
          <a:xfrm>
            <a:off x="91326" y="3697456"/>
            <a:ext cx="6232387" cy="292566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397" name="Group 11"/>
          <p:cNvGrpSpPr/>
          <p:nvPr/>
        </p:nvGrpSpPr>
        <p:grpSpPr>
          <a:xfrm>
            <a:off x="6993687" y="1728904"/>
            <a:ext cx="4546344" cy="4183818"/>
            <a:chOff x="0" y="0"/>
            <a:chExt cx="4546343" cy="4183817"/>
          </a:xfrm>
        </p:grpSpPr>
        <p:pic>
          <p:nvPicPr>
            <p:cNvPr id="394" name="Picture 6" descr="Picture 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5400000">
              <a:off x="355104" y="1041486"/>
              <a:ext cx="3401750" cy="2551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TextBox 7"/>
            <p:cNvSpPr txBox="1"/>
            <p:nvPr/>
          </p:nvSpPr>
          <p:spPr>
            <a:xfrm>
              <a:off x="45720" y="0"/>
              <a:ext cx="4438537" cy="444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800"/>
              </a:lvl1pPr>
            </a:lstStyle>
            <a:p>
              <a:pPr/>
              <a:r>
                <a:t>Friction measurements (TE77)</a:t>
              </a:r>
            </a:p>
          </p:txBody>
        </p:sp>
        <p:sp>
          <p:nvSpPr>
            <p:cNvPr id="396" name="Rectangle 10"/>
            <p:cNvSpPr/>
            <p:nvPr/>
          </p:nvSpPr>
          <p:spPr>
            <a:xfrm>
              <a:off x="0" y="0"/>
              <a:ext cx="4546344" cy="4183818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8. Statistical tests and future work</a:t>
            </a:r>
          </a:p>
        </p:txBody>
      </p:sp>
      <p:sp>
        <p:nvSpPr>
          <p:cNvPr id="402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3" name="TextBox 1"/>
          <p:cNvSpPr txBox="1"/>
          <p:nvPr/>
        </p:nvSpPr>
        <p:spPr>
          <a:xfrm>
            <a:off x="618287" y="1688264"/>
            <a:ext cx="7801160" cy="217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514350" indent="-514350">
              <a:buSzPct val="100000"/>
              <a:buAutoNum type="arabicPeriod" startAt="1"/>
              <a:defRPr sz="2800"/>
            </a:pPr>
            <a:r>
              <a:t>Focused ion beam and production of lamellae</a:t>
            </a:r>
          </a:p>
          <a:p>
            <a:pPr marL="514350" indent="-514350">
              <a:buSzPct val="100000"/>
              <a:buAutoNum type="arabicPeriod" startAt="1"/>
              <a:defRPr sz="2800"/>
            </a:pPr>
            <a:r>
              <a:t>TEM observation of tribofilm</a:t>
            </a:r>
          </a:p>
          <a:p>
            <a:pPr marL="514350" indent="-514350">
              <a:buSzPct val="100000"/>
              <a:buAutoNum type="arabicPeriod" startAt="1"/>
              <a:defRPr sz="2800"/>
            </a:pPr>
            <a:r>
              <a:t>Characterisation of friction compounds</a:t>
            </a:r>
          </a:p>
          <a:p>
            <a:pPr marL="514350" indent="-514350">
              <a:buSzPct val="100000"/>
              <a:buAutoNum type="arabicPeriod" startAt="1"/>
              <a:defRPr sz="2800"/>
            </a:pPr>
            <a:r>
              <a:t>Comparison with Pourbaix diagrams (Thermocalc)</a:t>
            </a:r>
          </a:p>
          <a:p>
            <a:pPr marL="514350" indent="-514350">
              <a:buSzPct val="100000"/>
              <a:buAutoNum type="arabicPeriod" startAt="1"/>
              <a:defRPr sz="2800"/>
            </a:pPr>
            <a:r>
              <a:t>Comparison with literature reports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8" name="TextBox 2"/>
          <p:cNvSpPr txBox="1"/>
          <p:nvPr/>
        </p:nvSpPr>
        <p:spPr>
          <a:xfrm>
            <a:off x="578459" y="2151726"/>
            <a:ext cx="6975436" cy="247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http://lofrix.com/products/lofrix-dry.html</a:t>
            </a:r>
          </a:p>
          <a:p>
            <a:pPr>
              <a:defRPr sz="3200"/>
            </a:pPr>
          </a:p>
          <a:p>
            <a:pPr>
              <a:defRPr sz="32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p.rivera1@Lancaster.ac.uk</a:t>
            </a:r>
          </a:p>
          <a:p>
            <a:pPr>
              <a:defRPr sz="3200"/>
            </a:pPr>
          </a:p>
        </p:txBody>
      </p:sp>
      <p:sp>
        <p:nvSpPr>
          <p:cNvPr id="409" name="Rectangle 2"/>
          <p:cNvSpPr txBox="1"/>
          <p:nvPr>
            <p:ph type="title"/>
          </p:nvPr>
        </p:nvSpPr>
        <p:spPr>
          <a:xfrm>
            <a:off x="236973" y="397494"/>
            <a:ext cx="11503206" cy="914401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 2"/>
          <p:cNvSpPr txBox="1"/>
          <p:nvPr>
            <p:ph type="title"/>
          </p:nvPr>
        </p:nvSpPr>
        <p:spPr>
          <a:xfrm>
            <a:off x="448646" y="2290572"/>
            <a:ext cx="11503206" cy="914401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 you!</a:t>
            </a:r>
          </a:p>
        </p:txBody>
      </p:sp>
      <p:sp>
        <p:nvSpPr>
          <p:cNvPr id="414" name="Slide Number Placeholder 6"/>
          <p:cNvSpPr txBox="1"/>
          <p:nvPr>
            <p:ph type="sldNum" sz="quarter" idx="4294967295"/>
          </p:nvPr>
        </p:nvSpPr>
        <p:spPr>
          <a:xfrm>
            <a:off x="11930201" y="6421520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1"/>
          <p:cNvSpPr txBox="1"/>
          <p:nvPr>
            <p:ph type="title"/>
          </p:nvPr>
        </p:nvSpPr>
        <p:spPr>
          <a:xfrm>
            <a:off x="609441" y="4197"/>
            <a:ext cx="10969943" cy="11430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Contact and slide</a:t>
            </a:r>
          </a:p>
        </p:txBody>
      </p:sp>
      <p:sp>
        <p:nvSpPr>
          <p:cNvPr id="114" name="Slide Number Placeholder 6"/>
          <p:cNvSpPr txBox="1"/>
          <p:nvPr>
            <p:ph type="sldNum" sz="quarter" idx="4294967295"/>
          </p:nvPr>
        </p:nvSpPr>
        <p:spPr>
          <a:xfrm>
            <a:off x="11981696" y="6395379"/>
            <a:ext cx="207130" cy="3005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1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1681" y="1380254"/>
            <a:ext cx="4762501" cy="474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9526" y="1380254"/>
            <a:ext cx="4762501" cy="476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/>
          <p:cNvSpPr txBox="1"/>
          <p:nvPr>
            <p:ph type="title"/>
          </p:nvPr>
        </p:nvSpPr>
        <p:spPr>
          <a:xfrm>
            <a:off x="609441" y="4197"/>
            <a:ext cx="10969943" cy="11430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Lofrix Dry – Typhoon fighter</a:t>
            </a:r>
          </a:p>
        </p:txBody>
      </p:sp>
      <p:sp>
        <p:nvSpPr>
          <p:cNvPr id="121" name="Slide Number Placeholder 6"/>
          <p:cNvSpPr txBox="1"/>
          <p:nvPr>
            <p:ph type="sldNum" sz="quarter" idx="4294967295"/>
          </p:nvPr>
        </p:nvSpPr>
        <p:spPr>
          <a:xfrm>
            <a:off x="11981696" y="6395379"/>
            <a:ext cx="207130" cy="3005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2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027" y="996869"/>
            <a:ext cx="7180723" cy="4326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21903" y="996869"/>
            <a:ext cx="3955051" cy="526970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11"/>
          <p:cNvSpPr txBox="1"/>
          <p:nvPr/>
        </p:nvSpPr>
        <p:spPr>
          <a:xfrm>
            <a:off x="379351" y="5657670"/>
            <a:ext cx="4447765" cy="91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British Aerospace Military Aircraft &amp; Structures</a:t>
            </a:r>
          </a:p>
          <a:p>
            <a:pPr/>
            <a:r>
              <a:t>Tribological and tribo-chemical test results</a:t>
            </a:r>
          </a:p>
          <a:p>
            <a:pPr/>
            <a:r>
              <a:t>Wear Resistance and Friction Coefficient study</a:t>
            </a:r>
          </a:p>
        </p:txBody>
      </p:sp>
      <p:sp>
        <p:nvSpPr>
          <p:cNvPr id="125" name="TextBox 12"/>
          <p:cNvSpPr txBox="1"/>
          <p:nvPr/>
        </p:nvSpPr>
        <p:spPr>
          <a:xfrm>
            <a:off x="8221623" y="6363113"/>
            <a:ext cx="3633570" cy="4019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-60 to 60 </a:t>
            </a:r>
            <a:r>
              <a:rPr baseline="30000"/>
              <a:t>o</a:t>
            </a:r>
            <a:r>
              <a:t>C dry lubrication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2"/>
          <p:cNvSpPr txBox="1"/>
          <p:nvPr>
            <p:ph type="title" idx="4294967295"/>
          </p:nvPr>
        </p:nvSpPr>
        <p:spPr>
          <a:xfrm>
            <a:off x="981176" y="100786"/>
            <a:ext cx="10436681" cy="534988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1. Friction and tribofilm formation</a:t>
            </a:r>
          </a:p>
        </p:txBody>
      </p:sp>
      <p:sp>
        <p:nvSpPr>
          <p:cNvPr id="130" name="Slide Number Placeholder 6"/>
          <p:cNvSpPr txBox="1"/>
          <p:nvPr>
            <p:ph type="sldNum" sz="quarter" idx="4294967295"/>
          </p:nvPr>
        </p:nvSpPr>
        <p:spPr>
          <a:xfrm>
            <a:off x="12007443" y="6421520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5" name="Group 3"/>
          <p:cNvGrpSpPr/>
          <p:nvPr/>
        </p:nvGrpSpPr>
        <p:grpSpPr>
          <a:xfrm>
            <a:off x="277283" y="1372996"/>
            <a:ext cx="5231076" cy="4051617"/>
            <a:chOff x="0" y="0"/>
            <a:chExt cx="5231074" cy="4051615"/>
          </a:xfrm>
        </p:grpSpPr>
        <p:sp>
          <p:nvSpPr>
            <p:cNvPr id="131" name="Straight Arrow Connector 4"/>
            <p:cNvSpPr/>
            <p:nvPr/>
          </p:nvSpPr>
          <p:spPr>
            <a:xfrm flipH="1">
              <a:off x="571639" y="1543340"/>
              <a:ext cx="1312" cy="144541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2" name="TextBox 5"/>
            <p:cNvSpPr txBox="1"/>
            <p:nvPr/>
          </p:nvSpPr>
          <p:spPr>
            <a:xfrm rot="16200000">
              <a:off x="-1542419" y="2101584"/>
              <a:ext cx="3385431" cy="300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“wear” track</a:t>
              </a:r>
            </a:p>
          </p:txBody>
        </p:sp>
        <p:pic>
          <p:nvPicPr>
            <p:cNvPr id="133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0428" y="28940"/>
              <a:ext cx="4491044" cy="4022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TextBox 7"/>
            <p:cNvSpPr txBox="1"/>
            <p:nvPr/>
          </p:nvSpPr>
          <p:spPr>
            <a:xfrm>
              <a:off x="561490" y="0"/>
              <a:ext cx="4669586" cy="248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ZDDP tribofilm on 100Cr6 steel MTM disc</a:t>
              </a:r>
            </a:p>
          </p:txBody>
        </p:sp>
      </p:grpSp>
      <p:sp>
        <p:nvSpPr>
          <p:cNvPr id="136" name="TextBox 8"/>
          <p:cNvSpPr txBox="1"/>
          <p:nvPr/>
        </p:nvSpPr>
        <p:spPr>
          <a:xfrm>
            <a:off x="29948" y="786604"/>
            <a:ext cx="9289049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/>
            <a:r>
              <a:t>1.	Mechanical contact is necessary to form  the tribofilm.</a:t>
            </a:r>
          </a:p>
        </p:txBody>
      </p:sp>
      <p:sp>
        <p:nvSpPr>
          <p:cNvPr id="137" name="TextBox 9"/>
          <p:cNvSpPr txBox="1"/>
          <p:nvPr/>
        </p:nvSpPr>
        <p:spPr>
          <a:xfrm>
            <a:off x="323004" y="6039944"/>
            <a:ext cx="10761731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/>
            <a:r>
              <a:t>2. 	Behaviour of the anti-wear additives depends on the steel grade used.</a:t>
            </a:r>
          </a:p>
        </p:txBody>
      </p:sp>
      <p:grpSp>
        <p:nvGrpSpPr>
          <p:cNvPr id="144" name="Group 17"/>
          <p:cNvGrpSpPr/>
          <p:nvPr/>
        </p:nvGrpSpPr>
        <p:grpSpPr>
          <a:xfrm>
            <a:off x="5933325" y="1433387"/>
            <a:ext cx="5862906" cy="3991227"/>
            <a:chOff x="0" y="0"/>
            <a:chExt cx="5862904" cy="3991226"/>
          </a:xfrm>
        </p:grpSpPr>
        <p:pic>
          <p:nvPicPr>
            <p:cNvPr id="138" name="Picture 18" descr="Picture 1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62905" cy="3991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Rectangle 19"/>
            <p:cNvSpPr/>
            <p:nvPr/>
          </p:nvSpPr>
          <p:spPr>
            <a:xfrm>
              <a:off x="3767941" y="2549172"/>
              <a:ext cx="1607277" cy="7674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0" name="TextBox 20"/>
            <p:cNvSpPr txBox="1"/>
            <p:nvPr/>
          </p:nvSpPr>
          <p:spPr>
            <a:xfrm>
              <a:off x="3721429" y="2433422"/>
              <a:ext cx="1711518" cy="205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900"/>
              </a:lvl1pPr>
            </a:lstStyle>
            <a:p>
              <a:pPr/>
              <a:r>
                <a:t>52100 ball and disc</a:t>
              </a:r>
            </a:p>
          </p:txBody>
        </p:sp>
        <p:sp>
          <p:nvSpPr>
            <p:cNvPr id="141" name="TextBox 22"/>
            <p:cNvSpPr txBox="1"/>
            <p:nvPr/>
          </p:nvSpPr>
          <p:spPr>
            <a:xfrm>
              <a:off x="3721429" y="2630731"/>
              <a:ext cx="1711518" cy="2059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900"/>
              </a:lvl1pPr>
            </a:lstStyle>
            <a:p>
              <a:pPr/>
              <a:r>
                <a:t>440C ball, 52100 disc</a:t>
              </a:r>
            </a:p>
          </p:txBody>
        </p:sp>
        <p:sp>
          <p:nvSpPr>
            <p:cNvPr id="142" name="TextBox 23"/>
            <p:cNvSpPr txBox="1"/>
            <p:nvPr/>
          </p:nvSpPr>
          <p:spPr>
            <a:xfrm>
              <a:off x="3724991" y="2853513"/>
              <a:ext cx="1711518" cy="2059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900"/>
              </a:lvl1pPr>
            </a:lstStyle>
            <a:p>
              <a:pPr/>
              <a:r>
                <a:t>52100 ball, 440C disc</a:t>
              </a:r>
            </a:p>
          </p:txBody>
        </p:sp>
        <p:sp>
          <p:nvSpPr>
            <p:cNvPr id="143" name="TextBox 24"/>
            <p:cNvSpPr txBox="1"/>
            <p:nvPr/>
          </p:nvSpPr>
          <p:spPr>
            <a:xfrm>
              <a:off x="3724991" y="3042314"/>
              <a:ext cx="1711518" cy="2059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900"/>
              </a:lvl1pPr>
            </a:lstStyle>
            <a:p>
              <a:pPr/>
              <a:r>
                <a:t>440C ball and disc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2"/>
      <p:bldP build="whole" bldLvl="1" animBg="1" rev="0" advAuto="0" spid="137" grpId="3"/>
      <p:bldP build="whole" bldLvl="1" animBg="1" rev="0" advAuto="0" spid="136" grpId="1"/>
      <p:bldP build="whole" bldLvl="1" animBg="1" rev="0" advAuto="0" spid="144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2"/>
          <p:cNvSpPr txBox="1"/>
          <p:nvPr>
            <p:ph type="title" idx="4294967295"/>
          </p:nvPr>
        </p:nvSpPr>
        <p:spPr>
          <a:xfrm>
            <a:off x="981176" y="100786"/>
            <a:ext cx="10436681" cy="534988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1. Friction and tribofilm formation</a:t>
            </a:r>
          </a:p>
        </p:txBody>
      </p:sp>
      <p:sp>
        <p:nvSpPr>
          <p:cNvPr id="149" name="Slide Number Placeholder 6"/>
          <p:cNvSpPr txBox="1"/>
          <p:nvPr>
            <p:ph type="sldNum" sz="quarter" idx="4294967295"/>
          </p:nvPr>
        </p:nvSpPr>
        <p:spPr>
          <a:xfrm>
            <a:off x="12007443" y="6421520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0" name="TextBox 10"/>
          <p:cNvSpPr txBox="1"/>
          <p:nvPr/>
        </p:nvSpPr>
        <p:spPr>
          <a:xfrm>
            <a:off x="418832" y="1066769"/>
            <a:ext cx="10707946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/>
            <a:r>
              <a:t>3. 	Anti-wear additives form patches of the tribofilm on the surface. 	Scale is similar to that of the microstructure.</a:t>
            </a:r>
          </a:p>
        </p:txBody>
      </p:sp>
      <p:grpSp>
        <p:nvGrpSpPr>
          <p:cNvPr id="153" name="Group 11"/>
          <p:cNvGrpSpPr/>
          <p:nvPr/>
        </p:nvGrpSpPr>
        <p:grpSpPr>
          <a:xfrm>
            <a:off x="1415722" y="2098306"/>
            <a:ext cx="4361748" cy="3661660"/>
            <a:chOff x="0" y="0"/>
            <a:chExt cx="4361746" cy="3661659"/>
          </a:xfrm>
        </p:grpSpPr>
        <p:pic>
          <p:nvPicPr>
            <p:cNvPr id="151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61747" cy="366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" name="TextBox 13"/>
            <p:cNvSpPr txBox="1"/>
            <p:nvPr/>
          </p:nvSpPr>
          <p:spPr>
            <a:xfrm>
              <a:off x="45721" y="1"/>
              <a:ext cx="4270305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rgbClr val="FFFF00"/>
                  </a:solidFill>
                </a:defRPr>
              </a:lvl1pPr>
            </a:lstStyle>
            <a:p>
              <a:pPr/>
              <a:r>
                <a:t>52100 steel microstructure, nital etched.</a:t>
              </a:r>
            </a:p>
          </p:txBody>
        </p:sp>
      </p:grpSp>
      <p:grpSp>
        <p:nvGrpSpPr>
          <p:cNvPr id="156" name="Group 14"/>
          <p:cNvGrpSpPr/>
          <p:nvPr/>
        </p:nvGrpSpPr>
        <p:grpSpPr>
          <a:xfrm>
            <a:off x="6184824" y="2098306"/>
            <a:ext cx="4588278" cy="3661660"/>
            <a:chOff x="0" y="0"/>
            <a:chExt cx="4588276" cy="3661659"/>
          </a:xfrm>
        </p:grpSpPr>
        <p:pic>
          <p:nvPicPr>
            <p:cNvPr id="154" name="Picture 15" descr="Picture 1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588277" cy="366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" name="TextBox 16"/>
            <p:cNvSpPr txBox="1"/>
            <p:nvPr/>
          </p:nvSpPr>
          <p:spPr>
            <a:xfrm>
              <a:off x="45719" y="20930"/>
              <a:ext cx="4270305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rgbClr val="FFFF00"/>
                  </a:solidFill>
                </a:defRPr>
              </a:lvl1pPr>
            </a:lstStyle>
            <a:p>
              <a:pPr/>
              <a:r>
                <a:t>ZDDP tribofilm on 52100 steel, MTM test.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6" grpId="3"/>
      <p:bldP build="whole" bldLvl="1" animBg="1" rev="0" advAuto="0" spid="15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1. Friction and tribofilm formation</a:t>
            </a:r>
          </a:p>
        </p:txBody>
      </p:sp>
      <p:sp>
        <p:nvSpPr>
          <p:cNvPr id="161" name="Slide Number Placeholder 6"/>
          <p:cNvSpPr txBox="1"/>
          <p:nvPr>
            <p:ph type="sldNum" sz="quarter" idx="4294967295"/>
          </p:nvPr>
        </p:nvSpPr>
        <p:spPr>
          <a:xfrm>
            <a:off x="12007443" y="6421520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68" name="Group 1"/>
          <p:cNvGrpSpPr/>
          <p:nvPr/>
        </p:nvGrpSpPr>
        <p:grpSpPr>
          <a:xfrm>
            <a:off x="5582161" y="1209197"/>
            <a:ext cx="2603285" cy="2304045"/>
            <a:chOff x="0" y="0"/>
            <a:chExt cx="2603283" cy="2304044"/>
          </a:xfrm>
        </p:grpSpPr>
        <p:pic>
          <p:nvPicPr>
            <p:cNvPr id="162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7858" y="238098"/>
              <a:ext cx="1610106" cy="597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567" y="-1"/>
              <a:ext cx="1977994" cy="305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3855" y="817070"/>
              <a:ext cx="1528885" cy="267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Picture 5" descr="Picture 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2122" y="1048683"/>
              <a:ext cx="1882439" cy="644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Picture 6" descr="Picture 6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019531"/>
              <a:ext cx="2603284" cy="284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Picture 7" descr="Picture 7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8" y="1754135"/>
              <a:ext cx="2536991" cy="286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9" name="Picture 8" descr="Picture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6273" y="977253"/>
            <a:ext cx="4974665" cy="26066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Group 9"/>
          <p:cNvGrpSpPr/>
          <p:nvPr/>
        </p:nvGrpSpPr>
        <p:grpSpPr>
          <a:xfrm>
            <a:off x="6966583" y="1161200"/>
            <a:ext cx="4106302" cy="3629961"/>
            <a:chOff x="0" y="0"/>
            <a:chExt cx="4106300" cy="3629959"/>
          </a:xfrm>
        </p:grpSpPr>
        <p:sp>
          <p:nvSpPr>
            <p:cNvPr id="170" name="Freeform 10"/>
            <p:cNvSpPr/>
            <p:nvPr/>
          </p:nvSpPr>
          <p:spPr>
            <a:xfrm rot="15981022">
              <a:off x="1631601" y="402939"/>
              <a:ext cx="926804" cy="899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577" fill="norm" stroke="1" extrusionOk="0">
                  <a:moveTo>
                    <a:pt x="4494" y="0"/>
                  </a:moveTo>
                  <a:cubicBezTo>
                    <a:pt x="3858" y="603"/>
                    <a:pt x="3223" y="1205"/>
                    <a:pt x="2726" y="1823"/>
                  </a:cubicBezTo>
                  <a:cubicBezTo>
                    <a:pt x="2229" y="2441"/>
                    <a:pt x="1842" y="3078"/>
                    <a:pt x="1511" y="3706"/>
                  </a:cubicBezTo>
                  <a:cubicBezTo>
                    <a:pt x="1179" y="4334"/>
                    <a:pt x="967" y="4901"/>
                    <a:pt x="737" y="5590"/>
                  </a:cubicBezTo>
                  <a:cubicBezTo>
                    <a:pt x="507" y="6278"/>
                    <a:pt x="249" y="7038"/>
                    <a:pt x="130" y="7838"/>
                  </a:cubicBezTo>
                  <a:cubicBezTo>
                    <a:pt x="10" y="8638"/>
                    <a:pt x="-27" y="9539"/>
                    <a:pt x="19" y="10390"/>
                  </a:cubicBezTo>
                  <a:cubicBezTo>
                    <a:pt x="65" y="11241"/>
                    <a:pt x="194" y="12132"/>
                    <a:pt x="406" y="12942"/>
                  </a:cubicBezTo>
                  <a:cubicBezTo>
                    <a:pt x="618" y="13752"/>
                    <a:pt x="967" y="14562"/>
                    <a:pt x="1290" y="15251"/>
                  </a:cubicBezTo>
                  <a:cubicBezTo>
                    <a:pt x="1612" y="15939"/>
                    <a:pt x="1943" y="16527"/>
                    <a:pt x="2339" y="17073"/>
                  </a:cubicBezTo>
                  <a:cubicBezTo>
                    <a:pt x="2735" y="17620"/>
                    <a:pt x="3223" y="18096"/>
                    <a:pt x="3665" y="18532"/>
                  </a:cubicBezTo>
                  <a:cubicBezTo>
                    <a:pt x="4107" y="18967"/>
                    <a:pt x="4466" y="19322"/>
                    <a:pt x="4991" y="19686"/>
                  </a:cubicBezTo>
                  <a:cubicBezTo>
                    <a:pt x="5516" y="20051"/>
                    <a:pt x="6215" y="20456"/>
                    <a:pt x="6814" y="20719"/>
                  </a:cubicBezTo>
                  <a:cubicBezTo>
                    <a:pt x="7412" y="20982"/>
                    <a:pt x="8020" y="21124"/>
                    <a:pt x="8582" y="21266"/>
                  </a:cubicBezTo>
                  <a:cubicBezTo>
                    <a:pt x="9143" y="21408"/>
                    <a:pt x="9604" y="21539"/>
                    <a:pt x="10184" y="21570"/>
                  </a:cubicBezTo>
                  <a:cubicBezTo>
                    <a:pt x="10764" y="21600"/>
                    <a:pt x="11445" y="21529"/>
                    <a:pt x="12062" y="21448"/>
                  </a:cubicBezTo>
                  <a:cubicBezTo>
                    <a:pt x="12679" y="21367"/>
                    <a:pt x="13305" y="21276"/>
                    <a:pt x="13885" y="21084"/>
                  </a:cubicBezTo>
                  <a:cubicBezTo>
                    <a:pt x="14465" y="20891"/>
                    <a:pt x="14935" y="20638"/>
                    <a:pt x="15542" y="20294"/>
                  </a:cubicBezTo>
                  <a:cubicBezTo>
                    <a:pt x="16150" y="19949"/>
                    <a:pt x="16942" y="19514"/>
                    <a:pt x="17531" y="19018"/>
                  </a:cubicBezTo>
                  <a:cubicBezTo>
                    <a:pt x="18120" y="18522"/>
                    <a:pt x="18599" y="17995"/>
                    <a:pt x="19078" y="17316"/>
                  </a:cubicBezTo>
                  <a:cubicBezTo>
                    <a:pt x="19557" y="16638"/>
                    <a:pt x="20072" y="15656"/>
                    <a:pt x="20404" y="14947"/>
                  </a:cubicBezTo>
                  <a:cubicBezTo>
                    <a:pt x="20735" y="14238"/>
                    <a:pt x="20882" y="13782"/>
                    <a:pt x="21067" y="13063"/>
                  </a:cubicBezTo>
                  <a:cubicBezTo>
                    <a:pt x="21251" y="12344"/>
                    <a:pt x="21444" y="11423"/>
                    <a:pt x="21509" y="10633"/>
                  </a:cubicBezTo>
                  <a:cubicBezTo>
                    <a:pt x="21573" y="9843"/>
                    <a:pt x="21564" y="9185"/>
                    <a:pt x="21453" y="8324"/>
                  </a:cubicBezTo>
                  <a:cubicBezTo>
                    <a:pt x="21343" y="7463"/>
                    <a:pt x="21131" y="6329"/>
                    <a:pt x="20846" y="5468"/>
                  </a:cubicBezTo>
                  <a:cubicBezTo>
                    <a:pt x="20560" y="4608"/>
                    <a:pt x="20155" y="3848"/>
                    <a:pt x="19741" y="3159"/>
                  </a:cubicBezTo>
                  <a:cubicBezTo>
                    <a:pt x="19326" y="2471"/>
                    <a:pt x="18792" y="1833"/>
                    <a:pt x="18360" y="1337"/>
                  </a:cubicBezTo>
                  <a:cubicBezTo>
                    <a:pt x="17927" y="841"/>
                    <a:pt x="17568" y="516"/>
                    <a:pt x="17144" y="182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grpSp>
          <p:nvGrpSpPr>
            <p:cNvPr id="174" name="Group 11"/>
            <p:cNvGrpSpPr/>
            <p:nvPr/>
          </p:nvGrpSpPr>
          <p:grpSpPr>
            <a:xfrm>
              <a:off x="1952311" y="-1"/>
              <a:ext cx="212071" cy="2138794"/>
              <a:chOff x="0" y="0"/>
              <a:chExt cx="212070" cy="2138792"/>
            </a:xfrm>
          </p:grpSpPr>
          <p:sp>
            <p:nvSpPr>
              <p:cNvPr id="171" name="Oval 27"/>
              <p:cNvSpPr/>
              <p:nvPr/>
            </p:nvSpPr>
            <p:spPr>
              <a:xfrm>
                <a:off x="-1" y="0"/>
                <a:ext cx="212072" cy="198989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2" name="Rectangle 28"/>
              <p:cNvSpPr/>
              <p:nvPr/>
            </p:nvSpPr>
            <p:spPr>
              <a:xfrm>
                <a:off x="-1" y="99494"/>
                <a:ext cx="212071" cy="2039299"/>
              </a:xfrm>
              <a:prstGeom prst="rect">
                <a:avLst/>
              </a:prstGeom>
              <a:solidFill>
                <a:srgbClr val="80808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3" name="Rectangle 29"/>
              <p:cNvSpPr/>
              <p:nvPr/>
            </p:nvSpPr>
            <p:spPr>
              <a:xfrm>
                <a:off x="13717" y="80786"/>
                <a:ext cx="184617" cy="198224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183" name="Group 12"/>
            <p:cNvGrpSpPr/>
            <p:nvPr/>
          </p:nvGrpSpPr>
          <p:grpSpPr>
            <a:xfrm>
              <a:off x="-1" y="2397300"/>
              <a:ext cx="4106302" cy="1232660"/>
              <a:chOff x="0" y="0"/>
              <a:chExt cx="4106300" cy="1232658"/>
            </a:xfrm>
          </p:grpSpPr>
          <p:sp>
            <p:nvSpPr>
              <p:cNvPr id="175" name="Rectangle 18"/>
              <p:cNvSpPr/>
              <p:nvPr/>
            </p:nvSpPr>
            <p:spPr>
              <a:xfrm>
                <a:off x="-1" y="467710"/>
                <a:ext cx="4106302" cy="293214"/>
              </a:xfrm>
              <a:prstGeom prst="rect">
                <a:avLst/>
              </a:prstGeom>
              <a:solidFill>
                <a:srgbClr val="80808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6" name="Oval 19"/>
              <p:cNvSpPr/>
              <p:nvPr/>
            </p:nvSpPr>
            <p:spPr>
              <a:xfrm>
                <a:off x="0" y="297238"/>
                <a:ext cx="4106301" cy="935421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7" name="Rectangle 20"/>
              <p:cNvSpPr/>
              <p:nvPr/>
            </p:nvSpPr>
            <p:spPr>
              <a:xfrm>
                <a:off x="3881070" y="541981"/>
                <a:ext cx="214662" cy="213937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8" name="Rectangle 22"/>
              <p:cNvSpPr/>
              <p:nvPr/>
            </p:nvSpPr>
            <p:spPr>
              <a:xfrm>
                <a:off x="9587" y="541981"/>
                <a:ext cx="214662" cy="213937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9" name="Oval 23"/>
              <p:cNvSpPr/>
              <p:nvPr/>
            </p:nvSpPr>
            <p:spPr>
              <a:xfrm>
                <a:off x="0" y="-1"/>
                <a:ext cx="4106301" cy="935422"/>
              </a:xfrm>
              <a:prstGeom prst="ellipse">
                <a:avLst/>
              </a:prstGeom>
              <a:solidFill>
                <a:srgbClr val="A6A6A6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80" name="Oval 24"/>
              <p:cNvSpPr/>
              <p:nvPr/>
            </p:nvSpPr>
            <p:spPr>
              <a:xfrm>
                <a:off x="1859043" y="423492"/>
                <a:ext cx="388215" cy="88437"/>
              </a:xfrm>
              <a:prstGeom prst="ellipse">
                <a:avLst/>
              </a:prstGeom>
              <a:solidFill>
                <a:srgbClr val="59595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81" name="Oval 25"/>
              <p:cNvSpPr/>
              <p:nvPr/>
            </p:nvSpPr>
            <p:spPr>
              <a:xfrm>
                <a:off x="224249" y="50426"/>
                <a:ext cx="3657803" cy="833253"/>
              </a:xfrm>
              <a:prstGeom prst="ellipse">
                <a:avLst/>
              </a:prstGeom>
              <a:noFill/>
              <a:ln w="3175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82" name="Freeform 26"/>
              <p:cNvSpPr/>
              <p:nvPr/>
            </p:nvSpPr>
            <p:spPr>
              <a:xfrm flipH="1">
                <a:off x="1169086" y="268504"/>
                <a:ext cx="1758750" cy="398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0" h="21590" fill="norm" stroke="1" extrusionOk="0">
                    <a:moveTo>
                      <a:pt x="8003" y="0"/>
                    </a:moveTo>
                    <a:lnTo>
                      <a:pt x="7317" y="205"/>
                    </a:lnTo>
                    <a:cubicBezTo>
                      <a:pt x="7113" y="273"/>
                      <a:pt x="6778" y="410"/>
                      <a:pt x="6778" y="410"/>
                    </a:cubicBezTo>
                    <a:lnTo>
                      <a:pt x="6305" y="615"/>
                    </a:lnTo>
                    <a:cubicBezTo>
                      <a:pt x="6136" y="694"/>
                      <a:pt x="5956" y="774"/>
                      <a:pt x="5766" y="888"/>
                    </a:cubicBezTo>
                    <a:cubicBezTo>
                      <a:pt x="5575" y="1001"/>
                      <a:pt x="5162" y="1297"/>
                      <a:pt x="5162" y="1297"/>
                    </a:cubicBezTo>
                    <a:lnTo>
                      <a:pt x="4361" y="1844"/>
                    </a:lnTo>
                    <a:cubicBezTo>
                      <a:pt x="4122" y="2014"/>
                      <a:pt x="3942" y="2140"/>
                      <a:pt x="3724" y="2322"/>
                    </a:cubicBezTo>
                    <a:cubicBezTo>
                      <a:pt x="3507" y="2504"/>
                      <a:pt x="3286" y="2686"/>
                      <a:pt x="3055" y="2936"/>
                    </a:cubicBezTo>
                    <a:cubicBezTo>
                      <a:pt x="2824" y="3187"/>
                      <a:pt x="2549" y="3551"/>
                      <a:pt x="2336" y="3824"/>
                    </a:cubicBezTo>
                    <a:cubicBezTo>
                      <a:pt x="2124" y="4097"/>
                      <a:pt x="1950" y="4325"/>
                      <a:pt x="1781" y="4575"/>
                    </a:cubicBezTo>
                    <a:cubicBezTo>
                      <a:pt x="1612" y="4825"/>
                      <a:pt x="1465" y="5076"/>
                      <a:pt x="1324" y="5326"/>
                    </a:cubicBezTo>
                    <a:cubicBezTo>
                      <a:pt x="1182" y="5576"/>
                      <a:pt x="1068" y="5758"/>
                      <a:pt x="932" y="6077"/>
                    </a:cubicBezTo>
                    <a:cubicBezTo>
                      <a:pt x="796" y="6396"/>
                      <a:pt x="635" y="6805"/>
                      <a:pt x="507" y="7238"/>
                    </a:cubicBezTo>
                    <a:cubicBezTo>
                      <a:pt x="379" y="7670"/>
                      <a:pt x="243" y="8239"/>
                      <a:pt x="164" y="8672"/>
                    </a:cubicBezTo>
                    <a:cubicBezTo>
                      <a:pt x="85" y="9104"/>
                      <a:pt x="58" y="9366"/>
                      <a:pt x="34" y="9833"/>
                    </a:cubicBezTo>
                    <a:cubicBezTo>
                      <a:pt x="9" y="10299"/>
                      <a:pt x="-18" y="10937"/>
                      <a:pt x="17" y="11471"/>
                    </a:cubicBezTo>
                    <a:cubicBezTo>
                      <a:pt x="53" y="12006"/>
                      <a:pt x="148" y="12575"/>
                      <a:pt x="246" y="13042"/>
                    </a:cubicBezTo>
                    <a:cubicBezTo>
                      <a:pt x="344" y="13509"/>
                      <a:pt x="483" y="13907"/>
                      <a:pt x="605" y="14271"/>
                    </a:cubicBezTo>
                    <a:cubicBezTo>
                      <a:pt x="728" y="14635"/>
                      <a:pt x="834" y="14897"/>
                      <a:pt x="981" y="15227"/>
                    </a:cubicBezTo>
                    <a:cubicBezTo>
                      <a:pt x="1128" y="15557"/>
                      <a:pt x="1308" y="15933"/>
                      <a:pt x="1487" y="16251"/>
                    </a:cubicBezTo>
                    <a:cubicBezTo>
                      <a:pt x="1667" y="16570"/>
                      <a:pt x="1857" y="16866"/>
                      <a:pt x="2059" y="17139"/>
                    </a:cubicBezTo>
                    <a:cubicBezTo>
                      <a:pt x="2260" y="17412"/>
                      <a:pt x="2696" y="17890"/>
                      <a:pt x="2696" y="17890"/>
                    </a:cubicBezTo>
                    <a:cubicBezTo>
                      <a:pt x="2900" y="18129"/>
                      <a:pt x="3112" y="18402"/>
                      <a:pt x="3284" y="18573"/>
                    </a:cubicBezTo>
                    <a:cubicBezTo>
                      <a:pt x="3455" y="18744"/>
                      <a:pt x="3580" y="18789"/>
                      <a:pt x="3724" y="18914"/>
                    </a:cubicBezTo>
                    <a:cubicBezTo>
                      <a:pt x="3869" y="19039"/>
                      <a:pt x="4002" y="19210"/>
                      <a:pt x="4149" y="19324"/>
                    </a:cubicBezTo>
                    <a:cubicBezTo>
                      <a:pt x="4296" y="19438"/>
                      <a:pt x="4448" y="19483"/>
                      <a:pt x="4606" y="19597"/>
                    </a:cubicBezTo>
                    <a:cubicBezTo>
                      <a:pt x="4764" y="19711"/>
                      <a:pt x="4955" y="19904"/>
                      <a:pt x="5096" y="20007"/>
                    </a:cubicBezTo>
                    <a:cubicBezTo>
                      <a:pt x="5238" y="20109"/>
                      <a:pt x="5455" y="20212"/>
                      <a:pt x="5455" y="20212"/>
                    </a:cubicBezTo>
                    <a:lnTo>
                      <a:pt x="5945" y="20485"/>
                    </a:lnTo>
                    <a:cubicBezTo>
                      <a:pt x="6125" y="20576"/>
                      <a:pt x="6365" y="20701"/>
                      <a:pt x="6533" y="20758"/>
                    </a:cubicBezTo>
                    <a:cubicBezTo>
                      <a:pt x="6702" y="20815"/>
                      <a:pt x="6822" y="20781"/>
                      <a:pt x="6958" y="20826"/>
                    </a:cubicBezTo>
                    <a:cubicBezTo>
                      <a:pt x="7094" y="20872"/>
                      <a:pt x="7200" y="20963"/>
                      <a:pt x="7350" y="21031"/>
                    </a:cubicBezTo>
                    <a:cubicBezTo>
                      <a:pt x="7500" y="21099"/>
                      <a:pt x="7698" y="21179"/>
                      <a:pt x="7856" y="21236"/>
                    </a:cubicBezTo>
                    <a:cubicBezTo>
                      <a:pt x="8014" y="21293"/>
                      <a:pt x="8136" y="21338"/>
                      <a:pt x="8297" y="21372"/>
                    </a:cubicBezTo>
                    <a:cubicBezTo>
                      <a:pt x="8458" y="21407"/>
                      <a:pt x="8656" y="21429"/>
                      <a:pt x="8820" y="21441"/>
                    </a:cubicBezTo>
                    <a:cubicBezTo>
                      <a:pt x="8983" y="21452"/>
                      <a:pt x="9122" y="21418"/>
                      <a:pt x="9277" y="21441"/>
                    </a:cubicBezTo>
                    <a:cubicBezTo>
                      <a:pt x="9435" y="21486"/>
                      <a:pt x="9612" y="21554"/>
                      <a:pt x="9750" y="21577"/>
                    </a:cubicBezTo>
                    <a:cubicBezTo>
                      <a:pt x="9889" y="21600"/>
                      <a:pt x="9982" y="21589"/>
                      <a:pt x="10110" y="21577"/>
                    </a:cubicBezTo>
                    <a:cubicBezTo>
                      <a:pt x="10238" y="21566"/>
                      <a:pt x="10366" y="21520"/>
                      <a:pt x="10518" y="21509"/>
                    </a:cubicBezTo>
                    <a:cubicBezTo>
                      <a:pt x="10670" y="21498"/>
                      <a:pt x="9135" y="21567"/>
                      <a:pt x="11024" y="21509"/>
                    </a:cubicBezTo>
                    <a:lnTo>
                      <a:pt x="12151" y="21509"/>
                    </a:lnTo>
                    <a:cubicBezTo>
                      <a:pt x="12268" y="21509"/>
                      <a:pt x="12361" y="21532"/>
                      <a:pt x="12494" y="21509"/>
                    </a:cubicBezTo>
                    <a:cubicBezTo>
                      <a:pt x="12627" y="21486"/>
                      <a:pt x="12951" y="21372"/>
                      <a:pt x="12951" y="21372"/>
                    </a:cubicBezTo>
                    <a:lnTo>
                      <a:pt x="13572" y="21236"/>
                    </a:lnTo>
                    <a:lnTo>
                      <a:pt x="14111" y="21099"/>
                    </a:lnTo>
                    <a:cubicBezTo>
                      <a:pt x="14252" y="21054"/>
                      <a:pt x="14377" y="21042"/>
                      <a:pt x="14535" y="20963"/>
                    </a:cubicBezTo>
                    <a:cubicBezTo>
                      <a:pt x="14693" y="20883"/>
                      <a:pt x="14867" y="20712"/>
                      <a:pt x="15058" y="20621"/>
                    </a:cubicBezTo>
                    <a:cubicBezTo>
                      <a:pt x="15248" y="20530"/>
                      <a:pt x="15502" y="20496"/>
                      <a:pt x="15678" y="20416"/>
                    </a:cubicBezTo>
                    <a:cubicBezTo>
                      <a:pt x="15855" y="20337"/>
                      <a:pt x="15972" y="20234"/>
                      <a:pt x="16119" y="20143"/>
                    </a:cubicBezTo>
                    <a:cubicBezTo>
                      <a:pt x="16326" y="20030"/>
                      <a:pt x="16571" y="19916"/>
                      <a:pt x="16740" y="19802"/>
                    </a:cubicBezTo>
                    <a:cubicBezTo>
                      <a:pt x="16909" y="19688"/>
                      <a:pt x="16999" y="19574"/>
                      <a:pt x="17132" y="19460"/>
                    </a:cubicBezTo>
                    <a:lnTo>
                      <a:pt x="17540" y="19119"/>
                    </a:lnTo>
                    <a:cubicBezTo>
                      <a:pt x="17698" y="18994"/>
                      <a:pt x="17902" y="18869"/>
                      <a:pt x="18079" y="18709"/>
                    </a:cubicBezTo>
                    <a:cubicBezTo>
                      <a:pt x="18256" y="18550"/>
                      <a:pt x="18441" y="18322"/>
                      <a:pt x="18602" y="18163"/>
                    </a:cubicBezTo>
                    <a:cubicBezTo>
                      <a:pt x="18762" y="18004"/>
                      <a:pt x="18890" y="17936"/>
                      <a:pt x="19043" y="17753"/>
                    </a:cubicBezTo>
                    <a:cubicBezTo>
                      <a:pt x="19195" y="17571"/>
                      <a:pt x="19516" y="17071"/>
                      <a:pt x="19516" y="17071"/>
                    </a:cubicBezTo>
                    <a:cubicBezTo>
                      <a:pt x="19660" y="16866"/>
                      <a:pt x="19777" y="16741"/>
                      <a:pt x="19908" y="16524"/>
                    </a:cubicBezTo>
                    <a:cubicBezTo>
                      <a:pt x="20039" y="16308"/>
                      <a:pt x="20300" y="15773"/>
                      <a:pt x="20300" y="15773"/>
                    </a:cubicBezTo>
                    <a:cubicBezTo>
                      <a:pt x="20439" y="15500"/>
                      <a:pt x="20599" y="15227"/>
                      <a:pt x="20741" y="14886"/>
                    </a:cubicBezTo>
                    <a:cubicBezTo>
                      <a:pt x="20883" y="14544"/>
                      <a:pt x="21040" y="14112"/>
                      <a:pt x="21149" y="13725"/>
                    </a:cubicBezTo>
                    <a:cubicBezTo>
                      <a:pt x="21258" y="13338"/>
                      <a:pt x="21326" y="12985"/>
                      <a:pt x="21394" y="12564"/>
                    </a:cubicBezTo>
                    <a:cubicBezTo>
                      <a:pt x="21462" y="12143"/>
                      <a:pt x="21533" y="11654"/>
                      <a:pt x="21558" y="11198"/>
                    </a:cubicBezTo>
                    <a:cubicBezTo>
                      <a:pt x="21582" y="10743"/>
                      <a:pt x="21568" y="10254"/>
                      <a:pt x="21541" y="9833"/>
                    </a:cubicBezTo>
                    <a:cubicBezTo>
                      <a:pt x="21514" y="9412"/>
                      <a:pt x="21481" y="9104"/>
                      <a:pt x="21394" y="8672"/>
                    </a:cubicBezTo>
                    <a:cubicBezTo>
                      <a:pt x="21307" y="8239"/>
                      <a:pt x="21138" y="7636"/>
                      <a:pt x="21019" y="7238"/>
                    </a:cubicBezTo>
                    <a:cubicBezTo>
                      <a:pt x="20899" y="6840"/>
                      <a:pt x="20793" y="6566"/>
                      <a:pt x="20676" y="6282"/>
                    </a:cubicBezTo>
                    <a:cubicBezTo>
                      <a:pt x="20559" y="5997"/>
                      <a:pt x="20455" y="5781"/>
                      <a:pt x="20316" y="5531"/>
                    </a:cubicBezTo>
                    <a:cubicBezTo>
                      <a:pt x="20178" y="5281"/>
                      <a:pt x="20001" y="5019"/>
                      <a:pt x="19843" y="4780"/>
                    </a:cubicBezTo>
                    <a:cubicBezTo>
                      <a:pt x="19685" y="4541"/>
                      <a:pt x="19527" y="4313"/>
                      <a:pt x="19369" y="4097"/>
                    </a:cubicBezTo>
                    <a:cubicBezTo>
                      <a:pt x="19211" y="3881"/>
                      <a:pt x="19064" y="3676"/>
                      <a:pt x="18896" y="3482"/>
                    </a:cubicBezTo>
                    <a:cubicBezTo>
                      <a:pt x="18727" y="3289"/>
                      <a:pt x="18539" y="3118"/>
                      <a:pt x="18357" y="2936"/>
                    </a:cubicBezTo>
                    <a:lnTo>
                      <a:pt x="17801" y="2390"/>
                    </a:lnTo>
                    <a:cubicBezTo>
                      <a:pt x="17627" y="2231"/>
                      <a:pt x="17312" y="1980"/>
                      <a:pt x="17312" y="1980"/>
                    </a:cubicBezTo>
                    <a:lnTo>
                      <a:pt x="16805" y="1570"/>
                    </a:lnTo>
                    <a:cubicBezTo>
                      <a:pt x="16650" y="1457"/>
                      <a:pt x="16511" y="1366"/>
                      <a:pt x="16381" y="1297"/>
                    </a:cubicBezTo>
                    <a:cubicBezTo>
                      <a:pt x="16250" y="1229"/>
                      <a:pt x="16174" y="1240"/>
                      <a:pt x="16021" y="1161"/>
                    </a:cubicBezTo>
                    <a:cubicBezTo>
                      <a:pt x="15869" y="1081"/>
                      <a:pt x="15629" y="899"/>
                      <a:pt x="15466" y="819"/>
                    </a:cubicBezTo>
                    <a:cubicBezTo>
                      <a:pt x="15303" y="740"/>
                      <a:pt x="15172" y="740"/>
                      <a:pt x="15042" y="683"/>
                    </a:cubicBezTo>
                    <a:cubicBezTo>
                      <a:pt x="14911" y="626"/>
                      <a:pt x="14810" y="524"/>
                      <a:pt x="14682" y="478"/>
                    </a:cubicBezTo>
                    <a:cubicBezTo>
                      <a:pt x="14554" y="432"/>
                      <a:pt x="14446" y="467"/>
                      <a:pt x="14274" y="410"/>
                    </a:cubicBezTo>
                    <a:cubicBezTo>
                      <a:pt x="14103" y="353"/>
                      <a:pt x="13730" y="193"/>
                      <a:pt x="13653" y="137"/>
                    </a:cubicBezTo>
                  </a:path>
                </a:pathLst>
              </a:custGeom>
              <a:noFill/>
              <a:ln w="635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</p:grpSp>
        <p:sp>
          <p:nvSpPr>
            <p:cNvPr id="184" name="Oval 13"/>
            <p:cNvSpPr/>
            <p:nvPr/>
          </p:nvSpPr>
          <p:spPr>
            <a:xfrm>
              <a:off x="1516075" y="1411117"/>
              <a:ext cx="1078055" cy="1011553"/>
            </a:xfrm>
            <a:prstGeom prst="ellipse">
              <a:avLst/>
            </a:prstGeom>
            <a:solidFill>
              <a:srgbClr val="80808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5" name="Oval 14"/>
            <p:cNvSpPr/>
            <p:nvPr/>
          </p:nvSpPr>
          <p:spPr>
            <a:xfrm>
              <a:off x="1615280" y="1591199"/>
              <a:ext cx="886133" cy="831471"/>
            </a:xfrm>
            <a:prstGeom prst="ellipse">
              <a:avLst/>
            </a:prstGeom>
            <a:noFill/>
            <a:ln w="3175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6" name="Oval 15"/>
            <p:cNvSpPr/>
            <p:nvPr/>
          </p:nvSpPr>
          <p:spPr>
            <a:xfrm>
              <a:off x="1952311" y="2034264"/>
              <a:ext cx="212071" cy="198989"/>
            </a:xfrm>
            <a:prstGeom prst="ellipse">
              <a:avLst/>
            </a:prstGeom>
            <a:solidFill>
              <a:srgbClr val="262626"/>
            </a:solidFill>
            <a:ln w="317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7" name="Freeform 16"/>
            <p:cNvSpPr/>
            <p:nvPr/>
          </p:nvSpPr>
          <p:spPr>
            <a:xfrm rot="3020347">
              <a:off x="1998078" y="326671"/>
              <a:ext cx="128302" cy="154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00" y="3511"/>
                    <a:pt x="12400" y="7023"/>
                    <a:pt x="8800" y="10623"/>
                  </a:cubicBezTo>
                  <a:cubicBezTo>
                    <a:pt x="5200" y="14223"/>
                    <a:pt x="2400" y="17941"/>
                    <a:pt x="0" y="21600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pic>
          <p:nvPicPr>
            <p:cNvPr id="188" name="Picture 17" descr="Picture 17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611379" y="707047"/>
              <a:ext cx="318998" cy="286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0" name="TextBox 30"/>
          <p:cNvSpPr txBox="1"/>
          <p:nvPr/>
        </p:nvSpPr>
        <p:spPr>
          <a:xfrm>
            <a:off x="6579111" y="4937142"/>
            <a:ext cx="4773821" cy="1501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/>
            <a:r>
              <a:t>In “timed step” (normal operating mode) disc moves faster than the ball. </a:t>
            </a:r>
            <a:br/>
            <a:r>
              <a:t>In “Striebeck step” two measurements are done; one with ball moving faster and one with disc moving faster.</a:t>
            </a:r>
          </a:p>
        </p:txBody>
      </p:sp>
      <p:sp>
        <p:nvSpPr>
          <p:cNvPr id="191" name="TextBox 31"/>
          <p:cNvSpPr txBox="1"/>
          <p:nvPr/>
        </p:nvSpPr>
        <p:spPr>
          <a:xfrm>
            <a:off x="464506" y="3608928"/>
            <a:ext cx="4872083" cy="3083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/>
            </a:pPr>
            <a:r>
              <a:t>Controlled parameters: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Load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Disc and ball speed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Temperature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</a:p>
          <a:p>
            <a:pPr algn="just">
              <a:defRPr sz="2000"/>
            </a:pPr>
            <a:r>
              <a:t>Measured:</a:t>
            </a:r>
          </a:p>
          <a:p>
            <a:pPr marL="342900" indent="-342900" algn="just">
              <a:buSzPct val="100000"/>
              <a:buFont typeface="Arial"/>
              <a:buChar char="•"/>
              <a:defRPr sz="2000"/>
            </a:pPr>
            <a:r>
              <a:t>Tribofilm thickness vs time (interrupt test)</a:t>
            </a:r>
          </a:p>
          <a:p>
            <a:pPr marL="342900" indent="-342900" algn="just">
              <a:buSzPct val="100000"/>
              <a:buFont typeface="Arial"/>
              <a:buChar char="•"/>
              <a:defRPr sz="2000"/>
            </a:pPr>
            <a:r>
              <a:t>Coefficient of friction vs time</a:t>
            </a:r>
          </a:p>
          <a:p>
            <a:pPr marL="342900" indent="-342900" algn="just">
              <a:buSzPct val="100000"/>
              <a:buFont typeface="Arial"/>
              <a:buChar char="•"/>
              <a:defRPr sz="2000"/>
            </a:pPr>
            <a:r>
              <a:t>“Striebeck” curves: COF vs rolling speed (interrupt test)</a:t>
            </a:r>
          </a:p>
        </p:txBody>
      </p:sp>
      <p:pic>
        <p:nvPicPr>
          <p:cNvPr id="192" name="Picture 32" descr="Picture 3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158409" y="3537641"/>
            <a:ext cx="330201" cy="273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2"/>
          <p:cNvSpPr txBox="1"/>
          <p:nvPr>
            <p:ph type="title" idx="4294967295"/>
          </p:nvPr>
        </p:nvSpPr>
        <p:spPr>
          <a:xfrm>
            <a:off x="876072" y="304342"/>
            <a:ext cx="10436681" cy="534989"/>
          </a:xfrm>
          <a:prstGeom prst="rect">
            <a:avLst/>
          </a:prstGeom>
        </p:spPr>
        <p:txBody>
          <a:bodyPr/>
          <a:lstStyle>
            <a:lvl1pPr defTabSz="448055">
              <a:defRPr b="1" sz="313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Additives and dry lubrication</a:t>
            </a:r>
          </a:p>
        </p:txBody>
      </p:sp>
      <p:sp>
        <p:nvSpPr>
          <p:cNvPr id="197" name="Slide Number Placeholder 6"/>
          <p:cNvSpPr txBox="1"/>
          <p:nvPr>
            <p:ph type="sldNum" sz="quarter" idx="4294967295"/>
          </p:nvPr>
        </p:nvSpPr>
        <p:spPr>
          <a:xfrm>
            <a:off x="12007443" y="6421520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3930" y="922883"/>
            <a:ext cx="8005986" cy="574579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lide Number Placeholder 1"/>
          <p:cNvSpPr txBox="1"/>
          <p:nvPr/>
        </p:nvSpPr>
        <p:spPr>
          <a:xfrm>
            <a:off x="7541264" y="6544524"/>
            <a:ext cx="2042161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